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9" r:id="rId1"/>
  </p:sldMasterIdLst>
  <p:sldIdLst>
    <p:sldId id="256" r:id="rId2"/>
    <p:sldId id="257" r:id="rId3"/>
    <p:sldId id="258" r:id="rId4"/>
    <p:sldId id="263" r:id="rId5"/>
    <p:sldId id="266" r:id="rId6"/>
    <p:sldId id="259" r:id="rId7"/>
    <p:sldId id="261" r:id="rId8"/>
    <p:sldId id="268" r:id="rId9"/>
    <p:sldId id="262" r:id="rId10"/>
    <p:sldId id="264" r:id="rId11"/>
    <p:sldId id="265" r:id="rId12"/>
    <p:sldId id="267"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5"/>
  </p:normalViewPr>
  <p:slideViewPr>
    <p:cSldViewPr snapToGrid="0" snapToObjects="1">
      <p:cViewPr>
        <p:scale>
          <a:sx n="118" d="100"/>
          <a:sy n="118" d="100"/>
        </p:scale>
        <p:origin x="-276" y="1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uisa.purkrabkova\Desktop\dopady%20eng\Grafy%20k%20prezentaci%20UNESCO_a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uisa.purkrabkova\Desktop\dopady%20eng\Grafy%20k%20prezentaci%20UNESCO_an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uisa.purkrabkova\AppData\Roaming\Microsoft\Excel\Grafy%20k%20prezentaci%20UNESCO_ang%20(version%201).xlsb"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uisa.purkrabkova\AppData\Roaming\Microsoft\Excel\Grafy%20k%20prezentaci%20UNESCO_ang%20(version%201).xlsb"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s-CZ"/>
              <a:t>Number of respondents - music</a:t>
            </a:r>
            <a:endParaRPr lang="en-GB"/>
          </a:p>
        </c:rich>
      </c:tx>
      <c:layout/>
      <c:overlay val="0"/>
      <c:spPr>
        <a:noFill/>
        <a:ln>
          <a:noFill/>
        </a:ln>
        <a:effectLst/>
      </c:spPr>
    </c:title>
    <c:autoTitleDeleted val="0"/>
    <c:plotArea>
      <c:layout>
        <c:manualLayout>
          <c:layoutTarget val="inner"/>
          <c:xMode val="edge"/>
          <c:yMode val="edge"/>
          <c:x val="0.13963751036054703"/>
          <c:y val="7.868347338935576E-2"/>
          <c:w val="0.84333531910484871"/>
          <c:h val="0.83112530051390632"/>
        </c:manualLayout>
      </c:layout>
      <c:barChart>
        <c:barDir val="bar"/>
        <c:grouping val="clustered"/>
        <c:varyColors val="0"/>
        <c:ser>
          <c:idx val="0"/>
          <c:order val="0"/>
          <c:spPr>
            <a:solidFill>
              <a:schemeClr val="accent1"/>
            </a:solidFill>
            <a:ln>
              <a:noFill/>
            </a:ln>
            <a:effectLst/>
          </c:spPr>
          <c:invertIfNegative val="0"/>
          <c:cat>
            <c:strRef>
              <c:f>'Slide 9'!$A$3:$A$14</c:f>
              <c:strCache>
                <c:ptCount val="12"/>
                <c:pt idx="0">
                  <c:v>Label</c:v>
                </c:pt>
                <c:pt idx="1">
                  <c:v>Company</c:v>
                </c:pt>
                <c:pt idx="2">
                  <c:v>Sbor</c:v>
                </c:pt>
                <c:pt idx="3">
                  <c:v>Promoter</c:v>
                </c:pt>
                <c:pt idx="4">
                  <c:v>Support activities</c:v>
                </c:pt>
                <c:pt idx="5">
                  <c:v>Media</c:v>
                </c:pt>
                <c:pt idx="6">
                  <c:v>Concert hall</c:v>
                </c:pt>
                <c:pt idx="7">
                  <c:v>Club</c:v>
                </c:pt>
                <c:pt idx="8">
                  <c:v>Band</c:v>
                </c:pt>
                <c:pt idx="9">
                  <c:v>Festival</c:v>
                </c:pt>
                <c:pt idx="10">
                  <c:v>Education</c:v>
                </c:pt>
                <c:pt idx="11">
                  <c:v>Agency</c:v>
                </c:pt>
              </c:strCache>
            </c:strRef>
          </c:cat>
          <c:val>
            <c:numRef>
              <c:f>'Slide 9'!$B$3:$B$14</c:f>
              <c:numCache>
                <c:formatCode>General</c:formatCode>
                <c:ptCount val="12"/>
                <c:pt idx="0">
                  <c:v>3</c:v>
                </c:pt>
                <c:pt idx="1">
                  <c:v>15</c:v>
                </c:pt>
                <c:pt idx="2">
                  <c:v>5</c:v>
                </c:pt>
                <c:pt idx="3">
                  <c:v>13</c:v>
                </c:pt>
                <c:pt idx="4">
                  <c:v>6</c:v>
                </c:pt>
                <c:pt idx="5">
                  <c:v>2</c:v>
                </c:pt>
                <c:pt idx="6">
                  <c:v>3</c:v>
                </c:pt>
                <c:pt idx="7">
                  <c:v>24</c:v>
                </c:pt>
                <c:pt idx="8">
                  <c:v>12</c:v>
                </c:pt>
                <c:pt idx="9">
                  <c:v>19</c:v>
                </c:pt>
                <c:pt idx="10">
                  <c:v>6</c:v>
                </c:pt>
                <c:pt idx="11">
                  <c:v>4</c:v>
                </c:pt>
              </c:numCache>
            </c:numRef>
          </c:val>
          <c:extLst xmlns:c16r2="http://schemas.microsoft.com/office/drawing/2015/06/chart">
            <c:ext xmlns:c16="http://schemas.microsoft.com/office/drawing/2014/chart" uri="{C3380CC4-5D6E-409C-BE32-E72D297353CC}">
              <c16:uniqueId val="{00000000-BC46-D846-9631-69826B7A02B7}"/>
            </c:ext>
          </c:extLst>
        </c:ser>
        <c:dLbls>
          <c:showLegendKey val="0"/>
          <c:showVal val="0"/>
          <c:showCatName val="0"/>
          <c:showSerName val="0"/>
          <c:showPercent val="0"/>
          <c:showBubbleSize val="0"/>
        </c:dLbls>
        <c:gapWidth val="182"/>
        <c:axId val="138403200"/>
        <c:axId val="178249088"/>
      </c:barChart>
      <c:catAx>
        <c:axId val="1384032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78249088"/>
        <c:crosses val="autoZero"/>
        <c:auto val="1"/>
        <c:lblAlgn val="ctr"/>
        <c:lblOffset val="100"/>
        <c:noMultiLvlLbl val="0"/>
      </c:catAx>
      <c:valAx>
        <c:axId val="1782490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3840320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s-CZ"/>
              <a:t>Total number of respondents</a:t>
            </a:r>
          </a:p>
          <a:p>
            <a:pPr>
              <a:defRPr sz="1400" b="0" i="0" u="none" strike="noStrike" kern="1200" spc="0" baseline="0">
                <a:solidFill>
                  <a:schemeClr val="tx1">
                    <a:lumMod val="65000"/>
                    <a:lumOff val="35000"/>
                  </a:schemeClr>
                </a:solidFill>
                <a:latin typeface="+mn-lt"/>
                <a:ea typeface="+mn-ea"/>
                <a:cs typeface="+mn-cs"/>
              </a:defRPr>
            </a:pPr>
            <a:r>
              <a:rPr lang="cs-CZ"/>
              <a:t>(sample size) </a:t>
            </a:r>
          </a:p>
        </c:rich>
      </c:tx>
      <c:layout/>
      <c:overlay val="0"/>
      <c:spPr>
        <a:noFill/>
        <a:ln>
          <a:noFill/>
        </a:ln>
        <a:effectLst/>
      </c:spPr>
    </c:title>
    <c:autoTitleDeleted val="0"/>
    <c:plotArea>
      <c:layout/>
      <c:barChart>
        <c:barDir val="col"/>
        <c:grouping val="clustered"/>
        <c:varyColors val="0"/>
        <c:ser>
          <c:idx val="0"/>
          <c:order val="0"/>
          <c:tx>
            <c:v>Počet divadel</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11'!$A$3:$A$7</c:f>
              <c:strCache>
                <c:ptCount val="5"/>
                <c:pt idx="0">
                  <c:v>NIPOS (2019)</c:v>
                </c:pt>
                <c:pt idx="2">
                  <c:v>1st collection (DO1) 03-04/2020</c:v>
                </c:pt>
                <c:pt idx="3">
                  <c:v>2nd collection (DO2) 04-05/2020</c:v>
                </c:pt>
                <c:pt idx="4">
                  <c:v>3rd collection (DO3) 05-06/2020</c:v>
                </c:pt>
              </c:strCache>
            </c:strRef>
          </c:cat>
          <c:val>
            <c:numRef>
              <c:f>'Slide 11'!$B$3:$B$7</c:f>
              <c:numCache>
                <c:formatCode>General</c:formatCode>
                <c:ptCount val="5"/>
                <c:pt idx="0">
                  <c:v>284</c:v>
                </c:pt>
                <c:pt idx="2">
                  <c:v>146</c:v>
                </c:pt>
                <c:pt idx="3">
                  <c:v>100</c:v>
                </c:pt>
                <c:pt idx="4">
                  <c:v>59</c:v>
                </c:pt>
              </c:numCache>
            </c:numRef>
          </c:val>
          <c:extLst xmlns:c16r2="http://schemas.microsoft.com/office/drawing/2015/06/chart">
            <c:ext xmlns:c16="http://schemas.microsoft.com/office/drawing/2014/chart" uri="{C3380CC4-5D6E-409C-BE32-E72D297353CC}">
              <c16:uniqueId val="{00000000-299E-2249-B15E-B58F24BDAF83}"/>
            </c:ext>
          </c:extLst>
        </c:ser>
        <c:dLbls>
          <c:dLblPos val="inBase"/>
          <c:showLegendKey val="0"/>
          <c:showVal val="1"/>
          <c:showCatName val="0"/>
          <c:showSerName val="0"/>
          <c:showPercent val="0"/>
          <c:showBubbleSize val="0"/>
        </c:dLbls>
        <c:gapWidth val="219"/>
        <c:overlap val="-27"/>
        <c:axId val="140086656"/>
        <c:axId val="190867328"/>
      </c:barChart>
      <c:lineChart>
        <c:grouping val="standard"/>
        <c:varyColors val="0"/>
        <c:ser>
          <c:idx val="1"/>
          <c:order val="1"/>
          <c:tx>
            <c:v>v %</c:v>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11'!$A$3:$A$7</c:f>
              <c:strCache>
                <c:ptCount val="5"/>
                <c:pt idx="0">
                  <c:v>NIPOS (2019)</c:v>
                </c:pt>
                <c:pt idx="2">
                  <c:v>1st collection (DO1) 03-04/2020</c:v>
                </c:pt>
                <c:pt idx="3">
                  <c:v>2nd collection (DO2) 04-05/2020</c:v>
                </c:pt>
                <c:pt idx="4">
                  <c:v>3rd collection (DO3) 05-06/2020</c:v>
                </c:pt>
              </c:strCache>
            </c:strRef>
          </c:cat>
          <c:val>
            <c:numRef>
              <c:f>'Slide 11'!$C$3:$C$7</c:f>
              <c:numCache>
                <c:formatCode>0%</c:formatCode>
                <c:ptCount val="5"/>
                <c:pt idx="0">
                  <c:v>1</c:v>
                </c:pt>
                <c:pt idx="2">
                  <c:v>0.5140845070422535</c:v>
                </c:pt>
                <c:pt idx="3">
                  <c:v>0.352112676056338</c:v>
                </c:pt>
                <c:pt idx="4">
                  <c:v>0.20774647887323944</c:v>
                </c:pt>
              </c:numCache>
            </c:numRef>
          </c:val>
          <c:smooth val="0"/>
          <c:extLst xmlns:c16r2="http://schemas.microsoft.com/office/drawing/2015/06/chart">
            <c:ext xmlns:c16="http://schemas.microsoft.com/office/drawing/2014/chart" uri="{C3380CC4-5D6E-409C-BE32-E72D297353CC}">
              <c16:uniqueId val="{00000001-299E-2249-B15E-B58F24BDAF83}"/>
            </c:ext>
          </c:extLst>
        </c:ser>
        <c:dLbls>
          <c:showLegendKey val="0"/>
          <c:showVal val="1"/>
          <c:showCatName val="0"/>
          <c:showSerName val="0"/>
          <c:showPercent val="0"/>
          <c:showBubbleSize val="0"/>
        </c:dLbls>
        <c:marker val="1"/>
        <c:smooth val="0"/>
        <c:axId val="194674688"/>
        <c:axId val="194180992"/>
      </c:lineChart>
      <c:catAx>
        <c:axId val="1400866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90867328"/>
        <c:crosses val="autoZero"/>
        <c:auto val="1"/>
        <c:lblAlgn val="ctr"/>
        <c:lblOffset val="100"/>
        <c:noMultiLvlLbl val="0"/>
      </c:catAx>
      <c:valAx>
        <c:axId val="190867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40086656"/>
        <c:crosses val="autoZero"/>
        <c:crossBetween val="between"/>
      </c:valAx>
      <c:valAx>
        <c:axId val="194180992"/>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94674688"/>
        <c:crosses val="max"/>
        <c:crossBetween val="between"/>
      </c:valAx>
      <c:catAx>
        <c:axId val="194674688"/>
        <c:scaling>
          <c:orientation val="minMax"/>
        </c:scaling>
        <c:delete val="1"/>
        <c:axPos val="t"/>
        <c:numFmt formatCode="General" sourceLinked="1"/>
        <c:majorTickMark val="out"/>
        <c:minorTickMark val="none"/>
        <c:tickLblPos val="nextTo"/>
        <c:crossAx val="194180992"/>
        <c:crosses val="max"/>
        <c:auto val="1"/>
        <c:lblAlgn val="ctr"/>
        <c:lblOffset val="100"/>
        <c:noMultiLvlLbl val="0"/>
      </c:cat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cs-CZ"/>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s-CZ"/>
              <a:t>Average monthly</a:t>
            </a:r>
            <a:r>
              <a:rPr lang="cs-CZ" baseline="0"/>
              <a:t> revenues including subsidies and allowances </a:t>
            </a:r>
            <a:r>
              <a:rPr lang="en-GB"/>
              <a:t>(</a:t>
            </a:r>
            <a:r>
              <a:rPr lang="cs-CZ"/>
              <a:t>public and independent theatres</a:t>
            </a:r>
            <a:r>
              <a:rPr lang="en-GB" baseline="0"/>
              <a:t>)</a:t>
            </a:r>
            <a:endParaRPr lang="en-GB"/>
          </a:p>
        </c:rich>
      </c:tx>
      <c:layout/>
      <c:overlay val="0"/>
      <c:spPr>
        <a:noFill/>
        <a:ln>
          <a:noFill/>
        </a:ln>
        <a:effectLst/>
      </c:spPr>
    </c:title>
    <c:autoTitleDeleted val="0"/>
    <c:plotArea>
      <c:layout>
        <c:manualLayout>
          <c:layoutTarget val="inner"/>
          <c:xMode val="edge"/>
          <c:yMode val="edge"/>
          <c:x val="0.1512191148520228"/>
          <c:y val="0.1256768558951965"/>
          <c:w val="0.84042012410349465"/>
          <c:h val="0.64427832983759126"/>
        </c:manualLayout>
      </c:layout>
      <c:barChart>
        <c:barDir val="col"/>
        <c:grouping val="clustered"/>
        <c:varyColors val="0"/>
        <c:ser>
          <c:idx val="0"/>
          <c:order val="0"/>
          <c:tx>
            <c:strRef>
              <c:f>'Slide 12'!$B$1</c:f>
              <c:strCache>
                <c:ptCount val="1"/>
                <c:pt idx="0">
                  <c:v>Reality</c:v>
                </c:pt>
              </c:strCache>
            </c:strRef>
          </c:tx>
          <c:spPr>
            <a:solidFill>
              <a:schemeClr val="accent2"/>
            </a:solidFill>
            <a:ln>
              <a:noFill/>
            </a:ln>
            <a:effectLst/>
          </c:spPr>
          <c:invertIfNegative val="0"/>
          <c:cat>
            <c:strRef>
              <c:f>'Slide 12'!$A$2:$A$10</c:f>
              <c:strCache>
                <c:ptCount val="9"/>
                <c:pt idx="0">
                  <c:v>Revenues 2016/10</c:v>
                </c:pt>
                <c:pt idx="1">
                  <c:v>Revenues 2017/10</c:v>
                </c:pt>
                <c:pt idx="2">
                  <c:v>Revenues 2018/10</c:v>
                </c:pt>
                <c:pt idx="3">
                  <c:v>Total revenues 2019/10 - NIPOS</c:v>
                </c:pt>
                <c:pt idx="4">
                  <c:v>Total revenues 2019/10 - COVID</c:v>
                </c:pt>
                <c:pt idx="5">
                  <c:v>Missing revenues in total - March 2020</c:v>
                </c:pt>
                <c:pt idx="6">
                  <c:v>Missing revenues in total -April 2020</c:v>
                </c:pt>
                <c:pt idx="7">
                  <c:v>Missing revenues in total - May 2020</c:v>
                </c:pt>
                <c:pt idx="8">
                  <c:v>Missing revenues in total - June 2020</c:v>
                </c:pt>
              </c:strCache>
            </c:strRef>
          </c:cat>
          <c:val>
            <c:numRef>
              <c:f>'Slide 12'!$B$2:$B$10</c:f>
              <c:numCache>
                <c:formatCode>_("Kč"* #,##0.00_);_("Kč"* \(#,##0.00\);_("Kč"* "-"??_);_(@_)</c:formatCode>
                <c:ptCount val="9"/>
                <c:pt idx="0">
                  <c:v>452688090</c:v>
                </c:pt>
                <c:pt idx="1">
                  <c:v>490402900</c:v>
                </c:pt>
                <c:pt idx="2">
                  <c:v>539840370</c:v>
                </c:pt>
                <c:pt idx="3">
                  <c:v>578222150</c:v>
                </c:pt>
                <c:pt idx="4">
                  <c:v>578222150</c:v>
                </c:pt>
              </c:numCache>
            </c:numRef>
          </c:val>
          <c:extLst xmlns:c16r2="http://schemas.microsoft.com/office/drawing/2015/06/chart">
            <c:ext xmlns:c16="http://schemas.microsoft.com/office/drawing/2014/chart" uri="{C3380CC4-5D6E-409C-BE32-E72D297353CC}">
              <c16:uniqueId val="{00000000-AF9B-7445-86EC-8A0910D249DC}"/>
            </c:ext>
          </c:extLst>
        </c:ser>
        <c:ser>
          <c:idx val="1"/>
          <c:order val="1"/>
          <c:tx>
            <c:strRef>
              <c:f>'Slide 12'!$C$1</c:f>
              <c:strCache>
                <c:ptCount val="1"/>
                <c:pt idx="0">
                  <c:v>Estimate of missing revenues</c:v>
                </c:pt>
              </c:strCache>
            </c:strRef>
          </c:tx>
          <c:spPr>
            <a:solidFill>
              <a:srgbClr val="FFFF00"/>
            </a:solidFill>
            <a:ln>
              <a:noFill/>
            </a:ln>
            <a:effectLst/>
          </c:spPr>
          <c:invertIfNegative val="0"/>
          <c:cat>
            <c:strRef>
              <c:f>'Slide 12'!$A$2:$A$10</c:f>
              <c:strCache>
                <c:ptCount val="9"/>
                <c:pt idx="0">
                  <c:v>Revenues 2016/10</c:v>
                </c:pt>
                <c:pt idx="1">
                  <c:v>Revenues 2017/10</c:v>
                </c:pt>
                <c:pt idx="2">
                  <c:v>Revenues 2018/10</c:v>
                </c:pt>
                <c:pt idx="3">
                  <c:v>Total revenues 2019/10 - NIPOS</c:v>
                </c:pt>
                <c:pt idx="4">
                  <c:v>Total revenues 2019/10 - COVID</c:v>
                </c:pt>
                <c:pt idx="5">
                  <c:v>Missing revenues in total - March 2020</c:v>
                </c:pt>
                <c:pt idx="6">
                  <c:v>Missing revenues in total -April 2020</c:v>
                </c:pt>
                <c:pt idx="7">
                  <c:v>Missing revenues in total - May 2020</c:v>
                </c:pt>
                <c:pt idx="8">
                  <c:v>Missing revenues in total - June 2020</c:v>
                </c:pt>
              </c:strCache>
            </c:strRef>
          </c:cat>
          <c:val>
            <c:numRef>
              <c:f>'Slide 12'!$C$2:$C$10</c:f>
              <c:numCache>
                <c:formatCode>_("Kč"* #,##0.00_);_("Kč"* \(#,##0.00\);_("Kč"* "-"??_);_(@_)</c:formatCode>
                <c:ptCount val="9"/>
                <c:pt idx="6">
                  <c:v>160478344.84298268</c:v>
                </c:pt>
                <c:pt idx="7">
                  <c:v>132926394.36972217</c:v>
                </c:pt>
                <c:pt idx="8">
                  <c:v>113742884.15197809</c:v>
                </c:pt>
              </c:numCache>
            </c:numRef>
          </c:val>
          <c:extLst xmlns:c16r2="http://schemas.microsoft.com/office/drawing/2015/06/chart">
            <c:ext xmlns:c16="http://schemas.microsoft.com/office/drawing/2014/chart" uri="{C3380CC4-5D6E-409C-BE32-E72D297353CC}">
              <c16:uniqueId val="{00000001-AF9B-7445-86EC-8A0910D249DC}"/>
            </c:ext>
          </c:extLst>
        </c:ser>
        <c:ser>
          <c:idx val="2"/>
          <c:order val="2"/>
          <c:tx>
            <c:strRef>
              <c:f>'Slide 12'!$D$1</c:f>
              <c:strCache>
                <c:ptCount val="1"/>
                <c:pt idx="0">
                  <c:v>Reality of missing revenues</c:v>
                </c:pt>
              </c:strCache>
            </c:strRef>
          </c:tx>
          <c:spPr>
            <a:solidFill>
              <a:schemeClr val="accent6"/>
            </a:solidFill>
            <a:ln>
              <a:noFill/>
            </a:ln>
            <a:effectLst/>
          </c:spPr>
          <c:invertIfNegative val="0"/>
          <c:cat>
            <c:strRef>
              <c:f>'Slide 12'!$A$2:$A$10</c:f>
              <c:strCache>
                <c:ptCount val="9"/>
                <c:pt idx="0">
                  <c:v>Revenues 2016/10</c:v>
                </c:pt>
                <c:pt idx="1">
                  <c:v>Revenues 2017/10</c:v>
                </c:pt>
                <c:pt idx="2">
                  <c:v>Revenues 2018/10</c:v>
                </c:pt>
                <c:pt idx="3">
                  <c:v>Total revenues 2019/10 - NIPOS</c:v>
                </c:pt>
                <c:pt idx="4">
                  <c:v>Total revenues 2019/10 - COVID</c:v>
                </c:pt>
                <c:pt idx="5">
                  <c:v>Missing revenues in total - March 2020</c:v>
                </c:pt>
                <c:pt idx="6">
                  <c:v>Missing revenues in total -April 2020</c:v>
                </c:pt>
                <c:pt idx="7">
                  <c:v>Missing revenues in total - May 2020</c:v>
                </c:pt>
                <c:pt idx="8">
                  <c:v>Missing revenues in total - June 2020</c:v>
                </c:pt>
              </c:strCache>
            </c:strRef>
          </c:cat>
          <c:val>
            <c:numRef>
              <c:f>'Slide 12'!$D$2:$D$10</c:f>
              <c:numCache>
                <c:formatCode>_("Kč"* #,##0.00_);_("Kč"* \(#,##0.00\);_("Kč"* "-"??_);_(@_)</c:formatCode>
                <c:ptCount val="9"/>
                <c:pt idx="5">
                  <c:v>107131455.26995724</c:v>
                </c:pt>
                <c:pt idx="6">
                  <c:v>156438759.04696545</c:v>
                </c:pt>
                <c:pt idx="7">
                  <c:v>120591577.5244616</c:v>
                </c:pt>
              </c:numCache>
            </c:numRef>
          </c:val>
          <c:extLst xmlns:c16r2="http://schemas.microsoft.com/office/drawing/2015/06/chart">
            <c:ext xmlns:c16="http://schemas.microsoft.com/office/drawing/2014/chart" uri="{C3380CC4-5D6E-409C-BE32-E72D297353CC}">
              <c16:uniqueId val="{00000002-AF9B-7445-86EC-8A0910D249DC}"/>
            </c:ext>
          </c:extLst>
        </c:ser>
        <c:dLbls>
          <c:showLegendKey val="0"/>
          <c:showVal val="0"/>
          <c:showCatName val="0"/>
          <c:showSerName val="0"/>
          <c:showPercent val="0"/>
          <c:showBubbleSize val="0"/>
        </c:dLbls>
        <c:gapWidth val="219"/>
        <c:overlap val="-27"/>
        <c:axId val="189710720"/>
        <c:axId val="189712640"/>
      </c:barChart>
      <c:catAx>
        <c:axId val="18971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89712640"/>
        <c:crosses val="autoZero"/>
        <c:auto val="1"/>
        <c:lblAlgn val="ctr"/>
        <c:lblOffset val="100"/>
        <c:noMultiLvlLbl val="0"/>
      </c:catAx>
      <c:valAx>
        <c:axId val="189712640"/>
        <c:scaling>
          <c:orientation val="minMax"/>
        </c:scaling>
        <c:delete val="0"/>
        <c:axPos val="l"/>
        <c:majorGridlines>
          <c:spPr>
            <a:ln w="9525" cap="flat" cmpd="sng" algn="ctr">
              <a:solidFill>
                <a:schemeClr val="tx1">
                  <a:lumMod val="15000"/>
                  <a:lumOff val="85000"/>
                </a:schemeClr>
              </a:solidFill>
              <a:round/>
            </a:ln>
            <a:effectLst/>
          </c:spPr>
        </c:majorGridlines>
        <c:numFmt formatCode="_(&quot;Kč&quot;* #,##0.00_);_(&quot;Kč&quot;* \(#,##0.00\);_(&quot;Kč&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897107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cs-CZ"/>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s-CZ"/>
              <a:t>Average monthly</a:t>
            </a:r>
            <a:r>
              <a:rPr lang="cs-CZ" baseline="0"/>
              <a:t> number of viewers vs. missing viewers</a:t>
            </a:r>
            <a:r>
              <a:rPr lang="en-GB"/>
              <a:t> (</a:t>
            </a:r>
            <a:r>
              <a:rPr lang="cs-CZ"/>
              <a:t>public and independent theatres</a:t>
            </a:r>
            <a:r>
              <a:rPr lang="en-GB"/>
              <a:t>)</a:t>
            </a:r>
          </a:p>
        </c:rich>
      </c:tx>
      <c:layout/>
      <c:overlay val="0"/>
      <c:spPr>
        <a:noFill/>
        <a:ln>
          <a:noFill/>
        </a:ln>
        <a:effectLst/>
      </c:spPr>
    </c:title>
    <c:autoTitleDeleted val="0"/>
    <c:plotArea>
      <c:layout>
        <c:manualLayout>
          <c:layoutTarget val="inner"/>
          <c:xMode val="edge"/>
          <c:yMode val="edge"/>
          <c:x val="6.1039018734313451E-2"/>
          <c:y val="1.9535510116640894E-2"/>
          <c:w val="0.92604706899476341"/>
          <c:h val="0.73657296723919874"/>
        </c:manualLayout>
      </c:layout>
      <c:barChart>
        <c:barDir val="col"/>
        <c:grouping val="clustered"/>
        <c:varyColors val="0"/>
        <c:ser>
          <c:idx val="0"/>
          <c:order val="0"/>
          <c:tx>
            <c:strRef>
              <c:f>'Slide 13'!$B$5</c:f>
              <c:strCache>
                <c:ptCount val="1"/>
                <c:pt idx="0">
                  <c:v>Reality</c:v>
                </c:pt>
              </c:strCache>
            </c:strRef>
          </c:tx>
          <c:spPr>
            <a:solidFill>
              <a:schemeClr val="accent2"/>
            </a:solidFill>
            <a:ln>
              <a:noFill/>
            </a:ln>
            <a:effectLst/>
          </c:spPr>
          <c:invertIfNegative val="0"/>
          <c:cat>
            <c:strRef>
              <c:f>'Slide 13'!$A$6:$A$14</c:f>
              <c:strCache>
                <c:ptCount val="9"/>
                <c:pt idx="0">
                  <c:v>Number of viewers / participants 2016/10</c:v>
                </c:pt>
                <c:pt idx="1">
                  <c:v>Number of viewers / participants  2017/10</c:v>
                </c:pt>
                <c:pt idx="2">
                  <c:v>Number of viewers / participants  2018/10</c:v>
                </c:pt>
                <c:pt idx="3">
                  <c:v>Number of viewers / participants  2019/10 - NIPOS</c:v>
                </c:pt>
                <c:pt idx="4">
                  <c:v>Number of viewers / participants  2019/10 - COVID</c:v>
                </c:pt>
                <c:pt idx="5">
                  <c:v>Anticipated number of viewers / participants in unrealized activities - March 2020</c:v>
                </c:pt>
                <c:pt idx="6">
                  <c:v>Anticipated number of viewers / participants in unrealized activities - April 2020</c:v>
                </c:pt>
                <c:pt idx="7">
                  <c:v>Anticipated number of viewers / participants in unrealized activities - May 2020</c:v>
                </c:pt>
                <c:pt idx="8">
                  <c:v>Anticipated number of viewers / participants in unrealized activities - June 2020</c:v>
                </c:pt>
              </c:strCache>
            </c:strRef>
          </c:cat>
          <c:val>
            <c:numRef>
              <c:f>'Slide 13'!$B$6:$B$14</c:f>
              <c:numCache>
                <c:formatCode>General</c:formatCode>
                <c:ptCount val="9"/>
                <c:pt idx="0">
                  <c:v>464200</c:v>
                </c:pt>
                <c:pt idx="1">
                  <c:v>446800</c:v>
                </c:pt>
                <c:pt idx="2">
                  <c:v>433700</c:v>
                </c:pt>
                <c:pt idx="3">
                  <c:v>458900</c:v>
                </c:pt>
                <c:pt idx="4">
                  <c:v>451501.73660552088</c:v>
                </c:pt>
              </c:numCache>
            </c:numRef>
          </c:val>
          <c:extLst xmlns:c16r2="http://schemas.microsoft.com/office/drawing/2015/06/chart">
            <c:ext xmlns:c16="http://schemas.microsoft.com/office/drawing/2014/chart" uri="{C3380CC4-5D6E-409C-BE32-E72D297353CC}">
              <c16:uniqueId val="{00000000-B208-664A-AEB2-3EA0D0DA4186}"/>
            </c:ext>
          </c:extLst>
        </c:ser>
        <c:ser>
          <c:idx val="1"/>
          <c:order val="1"/>
          <c:tx>
            <c:strRef>
              <c:f>'Slide 13'!$C$5</c:f>
              <c:strCache>
                <c:ptCount val="1"/>
                <c:pt idx="0">
                  <c:v>Estimate of missing viewers</c:v>
                </c:pt>
              </c:strCache>
            </c:strRef>
          </c:tx>
          <c:spPr>
            <a:solidFill>
              <a:srgbClr val="FFFF00"/>
            </a:solidFill>
            <a:ln>
              <a:noFill/>
            </a:ln>
            <a:effectLst/>
          </c:spPr>
          <c:invertIfNegative val="0"/>
          <c:cat>
            <c:strRef>
              <c:f>'Slide 13'!$A$6:$A$14</c:f>
              <c:strCache>
                <c:ptCount val="9"/>
                <c:pt idx="0">
                  <c:v>Number of viewers / participants 2016/10</c:v>
                </c:pt>
                <c:pt idx="1">
                  <c:v>Number of viewers / participants  2017/10</c:v>
                </c:pt>
                <c:pt idx="2">
                  <c:v>Number of viewers / participants  2018/10</c:v>
                </c:pt>
                <c:pt idx="3">
                  <c:v>Number of viewers / participants  2019/10 - NIPOS</c:v>
                </c:pt>
                <c:pt idx="4">
                  <c:v>Number of viewers / participants  2019/10 - COVID</c:v>
                </c:pt>
                <c:pt idx="5">
                  <c:v>Anticipated number of viewers / participants in unrealized activities - March 2020</c:v>
                </c:pt>
                <c:pt idx="6">
                  <c:v>Anticipated number of viewers / participants in unrealized activities - April 2020</c:v>
                </c:pt>
                <c:pt idx="7">
                  <c:v>Anticipated number of viewers / participants in unrealized activities - May 2020</c:v>
                </c:pt>
                <c:pt idx="8">
                  <c:v>Anticipated number of viewers / participants in unrealized activities - June 2020</c:v>
                </c:pt>
              </c:strCache>
            </c:strRef>
          </c:cat>
          <c:val>
            <c:numRef>
              <c:f>'Slide 13'!$C$6:$C$14</c:f>
              <c:numCache>
                <c:formatCode>General</c:formatCode>
                <c:ptCount val="9"/>
                <c:pt idx="6">
                  <c:v>539737.6712272265</c:v>
                </c:pt>
                <c:pt idx="7">
                  <c:v>448677.24568152142</c:v>
                </c:pt>
                <c:pt idx="8">
                  <c:v>320058.07785845228</c:v>
                </c:pt>
              </c:numCache>
            </c:numRef>
          </c:val>
          <c:extLst xmlns:c16r2="http://schemas.microsoft.com/office/drawing/2015/06/chart">
            <c:ext xmlns:c16="http://schemas.microsoft.com/office/drawing/2014/chart" uri="{C3380CC4-5D6E-409C-BE32-E72D297353CC}">
              <c16:uniqueId val="{00000001-B208-664A-AEB2-3EA0D0DA4186}"/>
            </c:ext>
          </c:extLst>
        </c:ser>
        <c:ser>
          <c:idx val="2"/>
          <c:order val="2"/>
          <c:tx>
            <c:strRef>
              <c:f>'Slide 13'!$D$5</c:f>
              <c:strCache>
                <c:ptCount val="1"/>
                <c:pt idx="0">
                  <c:v>Actual missing viewers</c:v>
                </c:pt>
              </c:strCache>
            </c:strRef>
          </c:tx>
          <c:spPr>
            <a:solidFill>
              <a:schemeClr val="accent6"/>
            </a:solidFill>
            <a:ln>
              <a:noFill/>
            </a:ln>
            <a:effectLst/>
          </c:spPr>
          <c:invertIfNegative val="0"/>
          <c:cat>
            <c:strRef>
              <c:f>'Slide 13'!$A$6:$A$14</c:f>
              <c:strCache>
                <c:ptCount val="9"/>
                <c:pt idx="0">
                  <c:v>Number of viewers / participants 2016/10</c:v>
                </c:pt>
                <c:pt idx="1">
                  <c:v>Number of viewers / participants  2017/10</c:v>
                </c:pt>
                <c:pt idx="2">
                  <c:v>Number of viewers / participants  2018/10</c:v>
                </c:pt>
                <c:pt idx="3">
                  <c:v>Number of viewers / participants  2019/10 - NIPOS</c:v>
                </c:pt>
                <c:pt idx="4">
                  <c:v>Number of viewers / participants  2019/10 - COVID</c:v>
                </c:pt>
                <c:pt idx="5">
                  <c:v>Anticipated number of viewers / participants in unrealized activities - March 2020</c:v>
                </c:pt>
                <c:pt idx="6">
                  <c:v>Anticipated number of viewers / participants in unrealized activities - April 2020</c:v>
                </c:pt>
                <c:pt idx="7">
                  <c:v>Anticipated number of viewers / participants in unrealized activities - May 2020</c:v>
                </c:pt>
                <c:pt idx="8">
                  <c:v>Anticipated number of viewers / participants in unrealized activities - June 2020</c:v>
                </c:pt>
              </c:strCache>
            </c:strRef>
          </c:cat>
          <c:val>
            <c:numRef>
              <c:f>'Slide 13'!$D$6:$D$14</c:f>
              <c:numCache>
                <c:formatCode>General</c:formatCode>
                <c:ptCount val="9"/>
                <c:pt idx="5">
                  <c:v>428120.43653696869</c:v>
                </c:pt>
                <c:pt idx="6">
                  <c:v>482497.99500335392</c:v>
                </c:pt>
                <c:pt idx="7">
                  <c:v>376761.34648341977</c:v>
                </c:pt>
              </c:numCache>
            </c:numRef>
          </c:val>
          <c:extLst xmlns:c16r2="http://schemas.microsoft.com/office/drawing/2015/06/chart">
            <c:ext xmlns:c16="http://schemas.microsoft.com/office/drawing/2014/chart" uri="{C3380CC4-5D6E-409C-BE32-E72D297353CC}">
              <c16:uniqueId val="{00000002-B208-664A-AEB2-3EA0D0DA4186}"/>
            </c:ext>
          </c:extLst>
        </c:ser>
        <c:dLbls>
          <c:showLegendKey val="0"/>
          <c:showVal val="0"/>
          <c:showCatName val="0"/>
          <c:showSerName val="0"/>
          <c:showPercent val="0"/>
          <c:showBubbleSize val="0"/>
        </c:dLbls>
        <c:gapWidth val="219"/>
        <c:overlap val="-27"/>
        <c:axId val="189061376"/>
        <c:axId val="189873152"/>
      </c:barChart>
      <c:catAx>
        <c:axId val="18906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89873152"/>
        <c:crosses val="autoZero"/>
        <c:auto val="1"/>
        <c:lblAlgn val="ctr"/>
        <c:lblOffset val="100"/>
        <c:noMultiLvlLbl val="0"/>
      </c:catAx>
      <c:valAx>
        <c:axId val="1898731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890613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cs-CZ"/>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GB"/>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DF8FEE4-ADFB-2D44-93E1-A025DD300678}" type="datetimeFigureOut">
              <a:rPr lang="x-none" smtClean="0"/>
              <a:t>15.02.2021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689412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DF8FEE4-ADFB-2D44-93E1-A025DD300678}" type="datetimeFigureOut">
              <a:rPr lang="x-none" smtClean="0"/>
              <a:t>15.02.2021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1179069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DF8FEE4-ADFB-2D44-93E1-A025DD300678}" type="datetimeFigureOut">
              <a:rPr lang="x-none" smtClean="0"/>
              <a:t>15.02.2021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1505688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DF8FEE4-ADFB-2D44-93E1-A025DD300678}" type="datetimeFigureOut">
              <a:rPr lang="x-none" smtClean="0"/>
              <a:t>15.02.2021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1206303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GB"/>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DF8FEE4-ADFB-2D44-93E1-A025DD300678}" type="datetimeFigureOut">
              <a:rPr lang="x-none" smtClean="0"/>
              <a:t>15.02.2021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586696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7DF8FEE4-ADFB-2D44-93E1-A025DD300678}" type="datetimeFigureOut">
              <a:rPr lang="x-none" smtClean="0"/>
              <a:t>15.02.2021</a:t>
            </a:fld>
            <a:endParaRPr lang="x-none"/>
          </a:p>
        </p:txBody>
      </p:sp>
      <p:sp>
        <p:nvSpPr>
          <p:cNvPr id="9" name="Footer Placeholder 8"/>
          <p:cNvSpPr>
            <a:spLocks noGrp="1"/>
          </p:cNvSpPr>
          <p:nvPr>
            <p:ph type="ftr" sz="quarter" idx="11"/>
          </p:nvPr>
        </p:nvSpPr>
        <p:spPr/>
        <p:txBody>
          <a:bodyPr/>
          <a:lstStyle/>
          <a:p>
            <a:endParaRPr lang="x-none"/>
          </a:p>
        </p:txBody>
      </p:sp>
      <p:sp>
        <p:nvSpPr>
          <p:cNvPr id="10" name="Slide Number Placeholder 9"/>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160954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2" name="Date Placeholder 1"/>
          <p:cNvSpPr>
            <a:spLocks noGrp="1"/>
          </p:cNvSpPr>
          <p:nvPr>
            <p:ph type="dt" sz="half" idx="10"/>
          </p:nvPr>
        </p:nvSpPr>
        <p:spPr/>
        <p:txBody>
          <a:bodyPr/>
          <a:lstStyle/>
          <a:p>
            <a:fld id="{7DF8FEE4-ADFB-2D44-93E1-A025DD300678}" type="datetimeFigureOut">
              <a:rPr lang="x-none" smtClean="0"/>
              <a:t>15.02.2021</a:t>
            </a:fld>
            <a:endParaRPr lang="x-none"/>
          </a:p>
        </p:txBody>
      </p:sp>
      <p:sp>
        <p:nvSpPr>
          <p:cNvPr id="11" name="Footer Placeholder 10"/>
          <p:cNvSpPr>
            <a:spLocks noGrp="1"/>
          </p:cNvSpPr>
          <p:nvPr>
            <p:ph type="ftr" sz="quarter" idx="11"/>
          </p:nvPr>
        </p:nvSpPr>
        <p:spPr/>
        <p:txBody>
          <a:bodyPr/>
          <a:lstStyle/>
          <a:p>
            <a:endParaRPr lang="x-none"/>
          </a:p>
        </p:txBody>
      </p:sp>
      <p:sp>
        <p:nvSpPr>
          <p:cNvPr id="12" name="Slide Number Placeholder 11"/>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314059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a:t>Click to edit Master title style</a:t>
            </a:r>
            <a:endParaRPr lang="en-US" dirty="0"/>
          </a:p>
        </p:txBody>
      </p:sp>
      <p:sp>
        <p:nvSpPr>
          <p:cNvPr id="2" name="Date Placeholder 1"/>
          <p:cNvSpPr>
            <a:spLocks noGrp="1"/>
          </p:cNvSpPr>
          <p:nvPr>
            <p:ph type="dt" sz="half" idx="10"/>
          </p:nvPr>
        </p:nvSpPr>
        <p:spPr/>
        <p:txBody>
          <a:bodyPr/>
          <a:lstStyle/>
          <a:p>
            <a:fld id="{7DF8FEE4-ADFB-2D44-93E1-A025DD300678}" type="datetimeFigureOut">
              <a:rPr lang="x-none" smtClean="0"/>
              <a:t>15.02.2021</a:t>
            </a:fld>
            <a:endParaRPr lang="x-none"/>
          </a:p>
        </p:txBody>
      </p:sp>
      <p:sp>
        <p:nvSpPr>
          <p:cNvPr id="7" name="Footer Placeholder 6"/>
          <p:cNvSpPr>
            <a:spLocks noGrp="1"/>
          </p:cNvSpPr>
          <p:nvPr>
            <p:ph type="ftr" sz="quarter" idx="11"/>
          </p:nvPr>
        </p:nvSpPr>
        <p:spPr/>
        <p:txBody>
          <a:bodyPr/>
          <a:lstStyle/>
          <a:p>
            <a:endParaRPr lang="x-none"/>
          </a:p>
        </p:txBody>
      </p:sp>
      <p:sp>
        <p:nvSpPr>
          <p:cNvPr id="8" name="Slide Number Placeholder 7"/>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412538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DF8FEE4-ADFB-2D44-93E1-A025DD300678}" type="datetimeFigureOut">
              <a:rPr lang="x-none" smtClean="0"/>
              <a:t>15.02.2021</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126128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GB"/>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7DF8FEE4-ADFB-2D44-93E1-A025DD300678}" type="datetimeFigureOut">
              <a:rPr lang="x-none" smtClean="0"/>
              <a:t>15.02.2021</a:t>
            </a:fld>
            <a:endParaRPr lang="x-none"/>
          </a:p>
        </p:txBody>
      </p:sp>
      <p:sp>
        <p:nvSpPr>
          <p:cNvPr id="9" name="Footer Placeholder 8"/>
          <p:cNvSpPr>
            <a:spLocks noGrp="1"/>
          </p:cNvSpPr>
          <p:nvPr>
            <p:ph type="ftr" sz="quarter" idx="11"/>
          </p:nvPr>
        </p:nvSpPr>
        <p:spPr/>
        <p:txBody>
          <a:bodyPr/>
          <a:lstStyle/>
          <a:p>
            <a:endParaRPr lang="x-none"/>
          </a:p>
        </p:txBody>
      </p:sp>
      <p:sp>
        <p:nvSpPr>
          <p:cNvPr id="10" name="Slide Number Placeholder 9"/>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318128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7DF8FEE4-ADFB-2D44-93E1-A025DD300678}" type="datetimeFigureOut">
              <a:rPr lang="x-none" smtClean="0"/>
              <a:t>15.02.2021</a:t>
            </a:fld>
            <a:endParaRPr lang="x-none"/>
          </a:p>
        </p:txBody>
      </p:sp>
      <p:sp>
        <p:nvSpPr>
          <p:cNvPr id="9" name="Footer Placeholder 8"/>
          <p:cNvSpPr>
            <a:spLocks noGrp="1"/>
          </p:cNvSpPr>
          <p:nvPr>
            <p:ph type="ftr" sz="quarter" idx="11"/>
          </p:nvPr>
        </p:nvSpPr>
        <p:spPr>
          <a:xfrm>
            <a:off x="3499101" y="6356350"/>
            <a:ext cx="5911517" cy="365125"/>
          </a:xfrm>
        </p:spPr>
        <p:txBody>
          <a:bodyPr/>
          <a:lstStyle/>
          <a:p>
            <a:endParaRPr lang="x-none"/>
          </a:p>
        </p:txBody>
      </p:sp>
      <p:sp>
        <p:nvSpPr>
          <p:cNvPr id="10" name="Slide Number Placeholder 9"/>
          <p:cNvSpPr>
            <a:spLocks noGrp="1"/>
          </p:cNvSpPr>
          <p:nvPr>
            <p:ph type="sldNum" sz="quarter" idx="12"/>
          </p:nvPr>
        </p:nvSpPr>
        <p:spPr/>
        <p:txBody>
          <a:bodyPr/>
          <a:lstStyle/>
          <a:p>
            <a:fld id="{A6A74C54-ACAF-4E4A-A1B6-8FAF7AD47A4F}" type="slidenum">
              <a:rPr lang="x-none" smtClean="0"/>
              <a:t>‹#›</a:t>
            </a:fld>
            <a:endParaRPr lang="x-none"/>
          </a:p>
        </p:txBody>
      </p:sp>
    </p:spTree>
    <p:extLst>
      <p:ext uri="{BB962C8B-B14F-4D97-AF65-F5344CB8AC3E}">
        <p14:creationId xmlns:p14="http://schemas.microsoft.com/office/powerpoint/2010/main" val="2159973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7DF8FEE4-ADFB-2D44-93E1-A025DD300678}" type="datetimeFigureOut">
              <a:rPr lang="x-none" smtClean="0"/>
              <a:t>15.02.2021</a:t>
            </a:fld>
            <a:endParaRPr lang="x-none"/>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x-none"/>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A6A74C54-ACAF-4E4A-A1B6-8FAF7AD47A4F}" type="slidenum">
              <a:rPr lang="x-none" smtClean="0"/>
              <a:t>‹#›</a:t>
            </a:fld>
            <a:endParaRPr lang="x-none"/>
          </a:p>
        </p:txBody>
      </p:sp>
    </p:spTree>
    <p:extLst>
      <p:ext uri="{BB962C8B-B14F-4D97-AF65-F5344CB8AC3E}">
        <p14:creationId xmlns:p14="http://schemas.microsoft.com/office/powerpoint/2010/main" val="3352909286"/>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0818AC-F59C-8644-8144-BFB2CF6D82CE}"/>
              </a:ext>
            </a:extLst>
          </p:cNvPr>
          <p:cNvSpPr>
            <a:spLocks noGrp="1"/>
          </p:cNvSpPr>
          <p:nvPr>
            <p:ph type="ctrTitle"/>
          </p:nvPr>
        </p:nvSpPr>
        <p:spPr>
          <a:xfrm>
            <a:off x="0" y="816015"/>
            <a:ext cx="9144000" cy="2387600"/>
          </a:xfrm>
        </p:spPr>
        <p:txBody>
          <a:bodyPr>
            <a:noAutofit/>
          </a:bodyPr>
          <a:lstStyle/>
          <a:p>
            <a:r>
              <a:rPr lang="en-US" sz="4800" dirty="0"/>
              <a:t>Mapping the short-term impacts of the extraordinary measures related to the COVID-19 </a:t>
            </a:r>
            <a:r>
              <a:rPr lang="en-US" sz="4800" dirty="0" smtClean="0"/>
              <a:t>pandemic</a:t>
            </a:r>
            <a:endParaRPr lang="x-none" sz="4800" dirty="0"/>
          </a:p>
        </p:txBody>
      </p:sp>
      <p:pic>
        <p:nvPicPr>
          <p:cNvPr id="1026" name="Picture 2" descr="IDU vyhlašuje konkurz - asistent/ka PR a produkční | Institut umění – Divadelní  ústav">
            <a:extLst>
              <a:ext uri="{FF2B5EF4-FFF2-40B4-BE49-F238E27FC236}">
                <a16:creationId xmlns:a16="http://schemas.microsoft.com/office/drawing/2014/main" xmlns="" id="{B433F099-6CF8-A94F-9BFD-B79A164B40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09343"/>
            <a:ext cx="3075811" cy="209498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Úvodní strana | DAMU">
            <a:extLst>
              <a:ext uri="{FF2B5EF4-FFF2-40B4-BE49-F238E27FC236}">
                <a16:creationId xmlns:a16="http://schemas.microsoft.com/office/drawing/2014/main" xmlns="" id="{DEC66092-4484-BB48-BB1D-CBFA46B92E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9384" y="4120586"/>
            <a:ext cx="3314616" cy="17940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a:extLst>
              <a:ext uri="{FF2B5EF4-FFF2-40B4-BE49-F238E27FC236}">
                <a16:creationId xmlns:a16="http://schemas.microsoft.com/office/drawing/2014/main" xmlns="" id="{02D39565-41FB-534B-9F86-0B364E7570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5263" y="4009343"/>
            <a:ext cx="2480035" cy="248003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xmlns="" id="{CFC9204E-C309-CB47-8128-B01BB363B5F3}"/>
              </a:ext>
            </a:extLst>
          </p:cNvPr>
          <p:cNvSpPr txBox="1"/>
          <p:nvPr/>
        </p:nvSpPr>
        <p:spPr>
          <a:xfrm>
            <a:off x="9306046" y="4903994"/>
            <a:ext cx="2885954" cy="1477328"/>
          </a:xfrm>
          <a:prstGeom prst="rect">
            <a:avLst/>
          </a:prstGeom>
          <a:noFill/>
        </p:spPr>
        <p:txBody>
          <a:bodyPr wrap="square" rtlCol="0">
            <a:spAutoFit/>
          </a:bodyPr>
          <a:lstStyle/>
          <a:p>
            <a:r>
              <a:rPr lang="en-US" dirty="0"/>
              <a:t>Plenary session</a:t>
            </a:r>
          </a:p>
          <a:p>
            <a:r>
              <a:rPr lang="en-US" dirty="0"/>
              <a:t>Czech Commission for UNESCO</a:t>
            </a:r>
          </a:p>
          <a:p>
            <a:r>
              <a:rPr lang="en-US" dirty="0"/>
              <a:t>10 December 2020</a:t>
            </a:r>
          </a:p>
          <a:p>
            <a:endParaRPr lang="x-none" dirty="0"/>
          </a:p>
        </p:txBody>
      </p:sp>
    </p:spTree>
    <p:extLst>
      <p:ext uri="{BB962C8B-B14F-4D97-AF65-F5344CB8AC3E}">
        <p14:creationId xmlns:p14="http://schemas.microsoft.com/office/powerpoint/2010/main" val="40593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A7AEE979-8990-444A-BAF2-246C85B067E5}"/>
              </a:ext>
            </a:extLst>
          </p:cNvPr>
          <p:cNvSpPr>
            <a:spLocks noGrp="1"/>
          </p:cNvSpPr>
          <p:nvPr>
            <p:ph type="title"/>
          </p:nvPr>
        </p:nvSpPr>
        <p:spPr>
          <a:xfrm>
            <a:off x="252919" y="1123837"/>
            <a:ext cx="2947482" cy="4601183"/>
          </a:xfrm>
        </p:spPr>
        <p:txBody>
          <a:bodyPr/>
          <a:lstStyle/>
          <a:p>
            <a:r>
              <a:rPr lang="en-US" dirty="0"/>
              <a:t>OUTCOMES:</a:t>
            </a:r>
            <a:br>
              <a:rPr lang="en-US" dirty="0"/>
            </a:br>
            <a:r>
              <a:rPr lang="en-US" dirty="0"/>
              <a:t/>
            </a:r>
            <a:br>
              <a:rPr lang="en-US" dirty="0"/>
            </a:br>
            <a:r>
              <a:rPr lang="en-US" dirty="0"/>
              <a:t>MUSIC</a:t>
            </a:r>
            <a:endParaRPr lang="x-none" dirty="0"/>
          </a:p>
        </p:txBody>
      </p:sp>
      <p:graphicFrame>
        <p:nvGraphicFramePr>
          <p:cNvPr id="3" name="Zástupný symbol pro obsah 2"/>
          <p:cNvGraphicFramePr>
            <a:graphicFrameLocks noGrp="1"/>
          </p:cNvGraphicFramePr>
          <p:nvPr>
            <p:ph idx="1"/>
          </p:nvPr>
        </p:nvGraphicFramePr>
        <p:xfrm>
          <a:off x="5555731" y="863600"/>
          <a:ext cx="3941213" cy="5121276"/>
        </p:xfrm>
        <a:graphic>
          <a:graphicData uri="http://schemas.openxmlformats.org/drawingml/2006/table">
            <a:tbl>
              <a:tblPr firstRow="1" firstCol="1" bandRow="1">
                <a:tableStyleId>{5C22544A-7EE6-4342-B048-85BDC9FD1C3A}</a:tableStyleId>
              </a:tblPr>
              <a:tblGrid>
                <a:gridCol w="1695465"/>
                <a:gridCol w="612171"/>
                <a:gridCol w="1633577"/>
              </a:tblGrid>
              <a:tr h="257244">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spcAft>
                          <a:spcPts val="800"/>
                        </a:spcAft>
                      </a:pPr>
                      <a:r>
                        <a:rPr lang="en-US" sz="900">
                          <a:effectLst/>
                        </a:rPr>
                        <a:t>Collection</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Projection to the sector</a:t>
                      </a:r>
                      <a:endParaRPr lang="cs-CZ" sz="900">
                        <a:effectLst/>
                        <a:latin typeface="Times New Roman"/>
                        <a:ea typeface="Calibri"/>
                        <a:cs typeface="Times New Roman"/>
                      </a:endParaRPr>
                    </a:p>
                  </a:txBody>
                  <a:tcPr marL="51833" marR="51833" marT="7199" marB="0" anchor="b"/>
                </a:tc>
              </a:tr>
              <a:tr h="218370">
                <a:tc>
                  <a:txBody>
                    <a:bodyPr/>
                    <a:lstStyle/>
                    <a:p>
                      <a:pPr>
                        <a:lnSpc>
                          <a:spcPct val="107000"/>
                        </a:lnSpc>
                        <a:spcAft>
                          <a:spcPts val="800"/>
                        </a:spcAft>
                      </a:pPr>
                      <a:r>
                        <a:rPr lang="en-US" sz="900">
                          <a:effectLst/>
                        </a:rPr>
                        <a:t>Number of organizations</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108</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a:t>
                      </a:r>
                      <a:endParaRPr lang="cs-CZ" sz="900">
                        <a:effectLst/>
                        <a:latin typeface="Times New Roman"/>
                        <a:ea typeface="Calibri"/>
                        <a:cs typeface="Times New Roman"/>
                      </a:endParaRPr>
                    </a:p>
                  </a:txBody>
                  <a:tcPr marL="51833" marR="51833" marT="7199" marB="0" anchor="b"/>
                </a:tc>
              </a:tr>
              <a:tr h="208291">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spcAft>
                          <a:spcPts val="800"/>
                        </a:spcAft>
                      </a:pPr>
                      <a:r>
                        <a:rPr lang="en-US" sz="900">
                          <a:effectLst/>
                        </a:rPr>
                        <a:t> </a:t>
                      </a:r>
                      <a:endParaRPr lang="cs-CZ" sz="900">
                        <a:effectLst/>
                        <a:latin typeface="Times New Roman"/>
                        <a:ea typeface="Calibri"/>
                        <a:cs typeface="Times New Roman"/>
                      </a:endParaRPr>
                    </a:p>
                  </a:txBody>
                  <a:tcPr marL="51833" marR="51833" marT="7199" marB="0" anchor="b"/>
                </a:tc>
              </a:tr>
              <a:tr h="190534">
                <a:tc>
                  <a:txBody>
                    <a:bodyPr/>
                    <a:lstStyle/>
                    <a:p>
                      <a:pPr>
                        <a:lnSpc>
                          <a:spcPct val="107000"/>
                        </a:lnSpc>
                        <a:spcAft>
                          <a:spcPts val="800"/>
                        </a:spcAft>
                      </a:pPr>
                      <a:r>
                        <a:rPr lang="en-US" sz="900">
                          <a:effectLst/>
                        </a:rPr>
                        <a:t>2020</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a:t>
                      </a:r>
                      <a:endParaRPr lang="cs-CZ" sz="900">
                        <a:effectLst/>
                        <a:latin typeface="Times New Roman"/>
                        <a:ea typeface="Calibri"/>
                        <a:cs typeface="Times New Roman"/>
                      </a:endParaRPr>
                    </a:p>
                  </a:txBody>
                  <a:tcPr marL="51833" marR="51833" marT="7199" marB="0" anchor="b"/>
                </a:tc>
              </a:tr>
              <a:tr h="450946">
                <a:tc>
                  <a:txBody>
                    <a:bodyPr/>
                    <a:lstStyle/>
                    <a:p>
                      <a:pPr>
                        <a:lnSpc>
                          <a:spcPct val="107000"/>
                        </a:lnSpc>
                        <a:spcAft>
                          <a:spcPts val="800"/>
                        </a:spcAft>
                      </a:pPr>
                      <a:r>
                        <a:rPr lang="en-US" sz="900">
                          <a:effectLst/>
                        </a:rPr>
                        <a:t>Expected number of viewers / participants in unrealized activities  - in March</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154 491</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616 419    </a:t>
                      </a:r>
                      <a:endParaRPr lang="cs-CZ" sz="900">
                        <a:effectLst/>
                        <a:latin typeface="Times New Roman"/>
                        <a:ea typeface="Calibri"/>
                        <a:cs typeface="Times New Roman"/>
                      </a:endParaRPr>
                    </a:p>
                  </a:txBody>
                  <a:tcPr marL="51833" marR="51833" marT="7199" marB="0" anchor="b"/>
                </a:tc>
              </a:tr>
              <a:tr h="450946">
                <a:tc>
                  <a:txBody>
                    <a:bodyPr/>
                    <a:lstStyle/>
                    <a:p>
                      <a:pPr>
                        <a:lnSpc>
                          <a:spcPct val="107000"/>
                        </a:lnSpc>
                        <a:spcAft>
                          <a:spcPts val="800"/>
                        </a:spcAft>
                      </a:pPr>
                      <a:r>
                        <a:rPr lang="en-US" sz="900">
                          <a:effectLst/>
                        </a:rPr>
                        <a:t>Expected number of viewers / participants in unrealized activities – estimation for April</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359 998</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1 436 392    </a:t>
                      </a:r>
                      <a:endParaRPr lang="cs-CZ" sz="900">
                        <a:effectLst/>
                        <a:latin typeface="Times New Roman"/>
                        <a:ea typeface="Calibri"/>
                        <a:cs typeface="Times New Roman"/>
                      </a:endParaRPr>
                    </a:p>
                  </a:txBody>
                  <a:tcPr marL="51833" marR="51833" marT="7199" marB="0" anchor="b"/>
                </a:tc>
              </a:tr>
              <a:tr h="208291">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spcAft>
                          <a:spcPts val="800"/>
                        </a:spcAft>
                      </a:pPr>
                      <a:r>
                        <a:rPr lang="en-US" sz="900">
                          <a:effectLst/>
                        </a:rPr>
                        <a:t> </a:t>
                      </a:r>
                      <a:endParaRPr lang="cs-CZ" sz="900">
                        <a:effectLst/>
                        <a:latin typeface="Times New Roman"/>
                        <a:ea typeface="Calibri"/>
                        <a:cs typeface="Times New Roman"/>
                      </a:endParaRPr>
                    </a:p>
                  </a:txBody>
                  <a:tcPr marL="51833" marR="51833" marT="7199" marB="0" anchor="b"/>
                </a:tc>
              </a:tr>
              <a:tr h="303030">
                <a:tc>
                  <a:txBody>
                    <a:bodyPr/>
                    <a:lstStyle/>
                    <a:p>
                      <a:pPr>
                        <a:lnSpc>
                          <a:spcPct val="107000"/>
                        </a:lnSpc>
                        <a:spcAft>
                          <a:spcPts val="800"/>
                        </a:spcAft>
                      </a:pPr>
                      <a:r>
                        <a:rPr lang="en-US" sz="900">
                          <a:effectLst/>
                        </a:rPr>
                        <a:t>Number of realized events in other activities  - in March</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512</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3 610    </a:t>
                      </a:r>
                      <a:endParaRPr lang="cs-CZ" sz="900">
                        <a:effectLst/>
                        <a:latin typeface="Times New Roman"/>
                        <a:ea typeface="Calibri"/>
                        <a:cs typeface="Times New Roman"/>
                      </a:endParaRPr>
                    </a:p>
                  </a:txBody>
                  <a:tcPr marL="51833" marR="51833" marT="7199" marB="0" anchor="b"/>
                </a:tc>
              </a:tr>
              <a:tr h="303030">
                <a:tc>
                  <a:txBody>
                    <a:bodyPr/>
                    <a:lstStyle/>
                    <a:p>
                      <a:pPr>
                        <a:lnSpc>
                          <a:spcPct val="107000"/>
                        </a:lnSpc>
                        <a:spcAft>
                          <a:spcPts val="800"/>
                        </a:spcAft>
                      </a:pPr>
                      <a:r>
                        <a:rPr lang="en-US" sz="900">
                          <a:effectLst/>
                        </a:rPr>
                        <a:t>Number of unrealized events of other activities   - in March</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796</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5 612    </a:t>
                      </a:r>
                      <a:endParaRPr lang="cs-CZ" sz="900">
                        <a:effectLst/>
                        <a:latin typeface="Times New Roman"/>
                        <a:ea typeface="Calibri"/>
                        <a:cs typeface="Times New Roman"/>
                      </a:endParaRPr>
                    </a:p>
                  </a:txBody>
                  <a:tcPr marL="51833" marR="51833" marT="7199" marB="0" anchor="b"/>
                </a:tc>
              </a:tr>
              <a:tr h="450946">
                <a:tc>
                  <a:txBody>
                    <a:bodyPr/>
                    <a:lstStyle/>
                    <a:p>
                      <a:pPr>
                        <a:lnSpc>
                          <a:spcPct val="107000"/>
                        </a:lnSpc>
                        <a:spcAft>
                          <a:spcPts val="800"/>
                        </a:spcAft>
                      </a:pPr>
                      <a:r>
                        <a:rPr lang="en-US" sz="900">
                          <a:effectLst/>
                        </a:rPr>
                        <a:t>Number of unrealized events of other activities  - estimation for April</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1 029</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7 254    </a:t>
                      </a:r>
                      <a:endParaRPr lang="cs-CZ" sz="900">
                        <a:effectLst/>
                        <a:latin typeface="Times New Roman"/>
                        <a:ea typeface="Calibri"/>
                        <a:cs typeface="Times New Roman"/>
                      </a:endParaRPr>
                    </a:p>
                  </a:txBody>
                  <a:tcPr marL="51833" marR="51833" marT="7199" marB="0" anchor="b"/>
                </a:tc>
              </a:tr>
              <a:tr h="303030">
                <a:tc>
                  <a:txBody>
                    <a:bodyPr/>
                    <a:lstStyle/>
                    <a:p>
                      <a:pPr>
                        <a:lnSpc>
                          <a:spcPct val="107000"/>
                        </a:lnSpc>
                        <a:spcAft>
                          <a:spcPts val="800"/>
                        </a:spcAft>
                      </a:pPr>
                      <a:r>
                        <a:rPr lang="en-US" sz="900">
                          <a:effectLst/>
                        </a:rPr>
                        <a:t>Number of postponed events – in March</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221</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1 558    </a:t>
                      </a:r>
                      <a:endParaRPr lang="cs-CZ" sz="900">
                        <a:effectLst/>
                        <a:latin typeface="Times New Roman"/>
                        <a:ea typeface="Calibri"/>
                        <a:cs typeface="Times New Roman"/>
                      </a:endParaRPr>
                    </a:p>
                  </a:txBody>
                  <a:tcPr marL="51833" marR="51833" marT="7199" marB="0" anchor="b"/>
                </a:tc>
              </a:tr>
              <a:tr h="303030">
                <a:tc>
                  <a:txBody>
                    <a:bodyPr/>
                    <a:lstStyle/>
                    <a:p>
                      <a:pPr>
                        <a:lnSpc>
                          <a:spcPct val="107000"/>
                        </a:lnSpc>
                        <a:spcAft>
                          <a:spcPts val="800"/>
                        </a:spcAft>
                      </a:pPr>
                      <a:r>
                        <a:rPr lang="en-US" sz="900">
                          <a:effectLst/>
                        </a:rPr>
                        <a:t>Number of postponed events – estimation for April</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464</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3 271    </a:t>
                      </a:r>
                      <a:endParaRPr lang="cs-CZ" sz="900">
                        <a:effectLst/>
                        <a:latin typeface="Times New Roman"/>
                        <a:ea typeface="Calibri"/>
                        <a:cs typeface="Times New Roman"/>
                      </a:endParaRPr>
                    </a:p>
                  </a:txBody>
                  <a:tcPr marL="51833" marR="51833" marT="7199" marB="0" anchor="b"/>
                </a:tc>
              </a:tr>
              <a:tr h="208291">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spcAft>
                          <a:spcPts val="800"/>
                        </a:spcAft>
                      </a:pPr>
                      <a:r>
                        <a:rPr lang="en-US" sz="900">
                          <a:effectLst/>
                        </a:rPr>
                        <a:t> </a:t>
                      </a:r>
                      <a:endParaRPr lang="cs-CZ" sz="900">
                        <a:effectLst/>
                        <a:latin typeface="Times New Roman"/>
                        <a:ea typeface="Calibri"/>
                        <a:cs typeface="Times New Roman"/>
                      </a:endParaRPr>
                    </a:p>
                  </a:txBody>
                  <a:tcPr marL="51833" marR="51833" marT="7199" marB="0" anchor="b"/>
                </a:tc>
              </a:tr>
              <a:tr h="450946">
                <a:tc>
                  <a:txBody>
                    <a:bodyPr/>
                    <a:lstStyle/>
                    <a:p>
                      <a:pPr>
                        <a:lnSpc>
                          <a:spcPct val="107000"/>
                        </a:lnSpc>
                        <a:spcAft>
                          <a:spcPts val="800"/>
                        </a:spcAft>
                      </a:pPr>
                      <a:r>
                        <a:rPr lang="en-US" sz="900">
                          <a:effectLst/>
                        </a:rPr>
                        <a:t>Number of new activities linked to the quarantine (on-line broadcast, streamy etc.)</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159</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1 121    </a:t>
                      </a:r>
                      <a:endParaRPr lang="cs-CZ" sz="900">
                        <a:effectLst/>
                        <a:latin typeface="Times New Roman"/>
                        <a:ea typeface="Calibri"/>
                        <a:cs typeface="Times New Roman"/>
                      </a:endParaRPr>
                    </a:p>
                  </a:txBody>
                  <a:tcPr marL="51833" marR="51833" marT="7199" marB="0" anchor="b"/>
                </a:tc>
              </a:tr>
              <a:tr h="208291">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pPr>
                      <a:endParaRPr lang="cs-CZ" sz="800">
                        <a:effectLst/>
                        <a:latin typeface="Calibri"/>
                        <a:cs typeface="Times New Roman"/>
                      </a:endParaRPr>
                    </a:p>
                  </a:txBody>
                  <a:tcPr marL="51833" marR="51833" marT="7199" marB="0" anchor="b"/>
                </a:tc>
                <a:tc>
                  <a:txBody>
                    <a:bodyPr/>
                    <a:lstStyle/>
                    <a:p>
                      <a:pPr>
                        <a:lnSpc>
                          <a:spcPct val="107000"/>
                        </a:lnSpc>
                        <a:spcAft>
                          <a:spcPts val="800"/>
                        </a:spcAft>
                      </a:pPr>
                      <a:r>
                        <a:rPr lang="en-US" sz="900">
                          <a:effectLst/>
                        </a:rPr>
                        <a:t> </a:t>
                      </a:r>
                      <a:endParaRPr lang="cs-CZ" sz="900">
                        <a:effectLst/>
                        <a:latin typeface="Times New Roman"/>
                        <a:ea typeface="Calibri"/>
                        <a:cs typeface="Times New Roman"/>
                      </a:endParaRPr>
                    </a:p>
                  </a:txBody>
                  <a:tcPr marL="51833" marR="51833" marT="7199" marB="0" anchor="b"/>
                </a:tc>
              </a:tr>
              <a:tr h="303030">
                <a:tc>
                  <a:txBody>
                    <a:bodyPr/>
                    <a:lstStyle/>
                    <a:p>
                      <a:pPr>
                        <a:lnSpc>
                          <a:spcPct val="107000"/>
                        </a:lnSpc>
                        <a:spcAft>
                          <a:spcPts val="800"/>
                        </a:spcAft>
                      </a:pPr>
                      <a:r>
                        <a:rPr lang="en-US" sz="900">
                          <a:effectLst/>
                        </a:rPr>
                        <a:t>Missing revenues in total – in March</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43 832 000</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          484 781 000    </a:t>
                      </a:r>
                      <a:endParaRPr lang="cs-CZ" sz="900">
                        <a:effectLst/>
                        <a:latin typeface="Times New Roman"/>
                        <a:ea typeface="Calibri"/>
                        <a:cs typeface="Times New Roman"/>
                      </a:endParaRPr>
                    </a:p>
                  </a:txBody>
                  <a:tcPr marL="51833" marR="51833" marT="7199" marB="0" anchor="b"/>
                </a:tc>
              </a:tr>
              <a:tr h="303030">
                <a:tc>
                  <a:txBody>
                    <a:bodyPr/>
                    <a:lstStyle/>
                    <a:p>
                      <a:pPr>
                        <a:lnSpc>
                          <a:spcPct val="107000"/>
                        </a:lnSpc>
                        <a:spcAft>
                          <a:spcPts val="800"/>
                        </a:spcAft>
                      </a:pPr>
                      <a:r>
                        <a:rPr lang="en-US" sz="900">
                          <a:effectLst/>
                        </a:rPr>
                        <a:t>Missing revenues in total – estimation for April </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a:effectLst/>
                        </a:rPr>
                        <a:t>61 663 000</a:t>
                      </a:r>
                      <a:endParaRPr lang="cs-CZ" sz="900">
                        <a:effectLst/>
                        <a:latin typeface="Times New Roman"/>
                        <a:ea typeface="Calibri"/>
                        <a:cs typeface="Times New Roman"/>
                      </a:endParaRPr>
                    </a:p>
                  </a:txBody>
                  <a:tcPr marL="51833" marR="51833" marT="7199" marB="0" anchor="b"/>
                </a:tc>
                <a:tc>
                  <a:txBody>
                    <a:bodyPr/>
                    <a:lstStyle/>
                    <a:p>
                      <a:pPr>
                        <a:lnSpc>
                          <a:spcPct val="107000"/>
                        </a:lnSpc>
                        <a:spcAft>
                          <a:spcPts val="800"/>
                        </a:spcAft>
                      </a:pPr>
                      <a:r>
                        <a:rPr lang="en-US" sz="900" dirty="0">
                          <a:effectLst/>
                        </a:rPr>
                        <a:t>          681 992 000 </a:t>
                      </a:r>
                      <a:endParaRPr lang="cs-CZ" sz="900" dirty="0">
                        <a:effectLst/>
                        <a:latin typeface="Times New Roman"/>
                        <a:ea typeface="Calibri"/>
                        <a:cs typeface="Times New Roman"/>
                      </a:endParaRPr>
                    </a:p>
                  </a:txBody>
                  <a:tcPr marL="51833" marR="51833" marT="7199" marB="0" anchor="b"/>
                </a:tc>
              </a:tr>
            </a:tbl>
          </a:graphicData>
        </a:graphic>
      </p:graphicFrame>
    </p:spTree>
    <p:extLst>
      <p:ext uri="{BB962C8B-B14F-4D97-AF65-F5344CB8AC3E}">
        <p14:creationId xmlns:p14="http://schemas.microsoft.com/office/powerpoint/2010/main" val="270525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E84C83-9417-5148-84D1-0EB5D2289AD6}"/>
              </a:ext>
            </a:extLst>
          </p:cNvPr>
          <p:cNvSpPr>
            <a:spLocks noGrp="1"/>
          </p:cNvSpPr>
          <p:nvPr>
            <p:ph type="title"/>
          </p:nvPr>
        </p:nvSpPr>
        <p:spPr/>
        <p:txBody>
          <a:bodyPr/>
          <a:lstStyle/>
          <a:p>
            <a:r>
              <a:rPr lang="en-US" dirty="0"/>
              <a:t>OUTCOMES:</a:t>
            </a:r>
            <a:br>
              <a:rPr lang="en-US" dirty="0"/>
            </a:br>
            <a:r>
              <a:rPr lang="en-US" dirty="0"/>
              <a:t/>
            </a:r>
            <a:br>
              <a:rPr lang="en-US" dirty="0"/>
            </a:br>
            <a:r>
              <a:rPr lang="en-US" dirty="0"/>
              <a:t>THEATRE</a:t>
            </a:r>
            <a:r>
              <a:rPr lang="cs-CZ" dirty="0"/>
              <a:t/>
            </a:r>
            <a:br>
              <a:rPr lang="cs-CZ" dirty="0"/>
            </a:br>
            <a:endParaRPr lang="x-none" dirty="0"/>
          </a:p>
        </p:txBody>
      </p:sp>
      <p:sp>
        <p:nvSpPr>
          <p:cNvPr id="3" name="Zástupný symbol pro obsah 2"/>
          <p:cNvSpPr>
            <a:spLocks noGrp="1"/>
          </p:cNvSpPr>
          <p:nvPr>
            <p:ph idx="1"/>
          </p:nvPr>
        </p:nvSpPr>
        <p:spPr/>
        <p:txBody>
          <a:bodyPr/>
          <a:lstStyle/>
          <a:p>
            <a:endParaRPr lang="cs-CZ"/>
          </a:p>
        </p:txBody>
      </p:sp>
      <p:graphicFrame>
        <p:nvGraphicFramePr>
          <p:cNvPr id="6" name="Graf 5">
            <a:extLst>
              <a:ext uri="{FF2B5EF4-FFF2-40B4-BE49-F238E27FC236}">
                <a16:creationId xmlns="" xmlns:xdr="http://schemas.openxmlformats.org/drawingml/2006/spreadsheetDrawing" xmlns:a16="http://schemas.microsoft.com/office/drawing/2014/main" xmlns:lc="http://schemas.openxmlformats.org/drawingml/2006/lockedCanvas" id="{9478A5C7-D798-524E-9F48-76804FFC2ED2}"/>
              </a:ext>
            </a:extLst>
          </p:cNvPr>
          <p:cNvGraphicFramePr>
            <a:graphicFrameLocks/>
          </p:cNvGraphicFramePr>
          <p:nvPr>
            <p:extLst>
              <p:ext uri="{D42A27DB-BD31-4B8C-83A1-F6EECF244321}">
                <p14:modId xmlns:p14="http://schemas.microsoft.com/office/powerpoint/2010/main" val="4003422411"/>
              </p:ext>
            </p:extLst>
          </p:nvPr>
        </p:nvGraphicFramePr>
        <p:xfrm>
          <a:off x="3869268" y="1463111"/>
          <a:ext cx="7751234" cy="4261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7619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BA033D-4BC8-E84B-871F-AF51CAA45A1C}"/>
              </a:ext>
            </a:extLst>
          </p:cNvPr>
          <p:cNvSpPr>
            <a:spLocks noGrp="1"/>
          </p:cNvSpPr>
          <p:nvPr>
            <p:ph type="title"/>
          </p:nvPr>
        </p:nvSpPr>
        <p:spPr/>
        <p:txBody>
          <a:bodyPr/>
          <a:lstStyle/>
          <a:p>
            <a:r>
              <a:rPr lang="en-US" dirty="0"/>
              <a:t>OUTCOMES:</a:t>
            </a:r>
            <a:br>
              <a:rPr lang="en-US" dirty="0"/>
            </a:br>
            <a:r>
              <a:rPr lang="en-US" dirty="0"/>
              <a:t/>
            </a:r>
            <a:br>
              <a:rPr lang="en-US" dirty="0"/>
            </a:br>
            <a:r>
              <a:rPr lang="en-US" dirty="0"/>
              <a:t>THEATRE</a:t>
            </a:r>
            <a:endParaRPr lang="x-none" dirty="0"/>
          </a:p>
        </p:txBody>
      </p:sp>
      <p:sp>
        <p:nvSpPr>
          <p:cNvPr id="3" name="Zástupný symbol pro obsah 2"/>
          <p:cNvSpPr>
            <a:spLocks noGrp="1"/>
          </p:cNvSpPr>
          <p:nvPr>
            <p:ph idx="1"/>
          </p:nvPr>
        </p:nvSpPr>
        <p:spPr/>
        <p:txBody>
          <a:bodyPr/>
          <a:lstStyle/>
          <a:p>
            <a:endParaRPr lang="cs-CZ"/>
          </a:p>
        </p:txBody>
      </p:sp>
      <p:graphicFrame>
        <p:nvGraphicFramePr>
          <p:cNvPr id="6" name="Chart 1">
            <a:extLst>
              <a:ext uri="{FF2B5EF4-FFF2-40B4-BE49-F238E27FC236}">
                <a16:creationId xmlns:xdr="http://schemas.openxmlformats.org/drawingml/2006/spreadsheetDrawing" xmlns:a16="http://schemas.microsoft.com/office/drawing/2014/main" xmlns="" xmlns:lc="http://schemas.openxmlformats.org/drawingml/2006/lockedCanvas" id="{959DEAAA-4A42-9D40-A259-BC94CFE7E3AB}"/>
              </a:ext>
            </a:extLst>
          </p:cNvPr>
          <p:cNvGraphicFramePr>
            <a:graphicFrameLocks/>
          </p:cNvGraphicFramePr>
          <p:nvPr>
            <p:extLst>
              <p:ext uri="{D42A27DB-BD31-4B8C-83A1-F6EECF244321}">
                <p14:modId xmlns:p14="http://schemas.microsoft.com/office/powerpoint/2010/main" val="57242949"/>
              </p:ext>
            </p:extLst>
          </p:nvPr>
        </p:nvGraphicFramePr>
        <p:xfrm>
          <a:off x="4147983" y="1304419"/>
          <a:ext cx="7537450" cy="43624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5540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A23CCE-9EAD-4D4A-9E17-54AEDDA06860}"/>
              </a:ext>
            </a:extLst>
          </p:cNvPr>
          <p:cNvSpPr>
            <a:spLocks noGrp="1"/>
          </p:cNvSpPr>
          <p:nvPr>
            <p:ph type="title"/>
          </p:nvPr>
        </p:nvSpPr>
        <p:spPr/>
        <p:txBody>
          <a:bodyPr/>
          <a:lstStyle/>
          <a:p>
            <a:r>
              <a:rPr lang="en-US" dirty="0"/>
              <a:t>OUTCOMES:</a:t>
            </a:r>
            <a:br>
              <a:rPr lang="en-US" dirty="0"/>
            </a:br>
            <a:r>
              <a:rPr lang="en-US" dirty="0"/>
              <a:t/>
            </a:r>
            <a:br>
              <a:rPr lang="en-US" dirty="0"/>
            </a:br>
            <a:r>
              <a:rPr lang="en-US" dirty="0"/>
              <a:t>THEATRE</a:t>
            </a:r>
            <a:endParaRPr lang="x-none" dirty="0"/>
          </a:p>
        </p:txBody>
      </p:sp>
      <p:sp>
        <p:nvSpPr>
          <p:cNvPr id="3" name="Zástupný symbol pro obsah 2"/>
          <p:cNvSpPr>
            <a:spLocks noGrp="1"/>
          </p:cNvSpPr>
          <p:nvPr>
            <p:ph idx="1"/>
          </p:nvPr>
        </p:nvSpPr>
        <p:spPr/>
        <p:txBody>
          <a:bodyPr/>
          <a:lstStyle/>
          <a:p>
            <a:endParaRPr lang="cs-CZ"/>
          </a:p>
        </p:txBody>
      </p:sp>
      <p:graphicFrame>
        <p:nvGraphicFramePr>
          <p:cNvPr id="6" name="Chart 1">
            <a:extLst>
              <a:ext uri="{FF2B5EF4-FFF2-40B4-BE49-F238E27FC236}">
                <a16:creationId xmlns:xdr="http://schemas.openxmlformats.org/drawingml/2006/spreadsheetDrawing" xmlns:a16="http://schemas.microsoft.com/office/drawing/2014/main" xmlns="" xmlns:lc="http://schemas.openxmlformats.org/drawingml/2006/lockedCanvas" id="{0B206E57-5672-5B47-B2DA-AF3819D29EF9}"/>
              </a:ext>
            </a:extLst>
          </p:cNvPr>
          <p:cNvGraphicFramePr>
            <a:graphicFrameLocks/>
          </p:cNvGraphicFramePr>
          <p:nvPr>
            <p:extLst>
              <p:ext uri="{D42A27DB-BD31-4B8C-83A1-F6EECF244321}">
                <p14:modId xmlns:p14="http://schemas.microsoft.com/office/powerpoint/2010/main" val="2356005480"/>
              </p:ext>
            </p:extLst>
          </p:nvPr>
        </p:nvGraphicFramePr>
        <p:xfrm>
          <a:off x="3869268" y="864108"/>
          <a:ext cx="7945901" cy="52467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20465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015052-E18B-2047-8CFA-C1930FDB4EA0}"/>
              </a:ext>
            </a:extLst>
          </p:cNvPr>
          <p:cNvSpPr>
            <a:spLocks noGrp="1"/>
          </p:cNvSpPr>
          <p:nvPr>
            <p:ph type="title"/>
          </p:nvPr>
        </p:nvSpPr>
        <p:spPr/>
        <p:txBody>
          <a:bodyPr/>
          <a:lstStyle/>
          <a:p>
            <a:r>
              <a:rPr lang="en-US" dirty="0"/>
              <a:t>Future?</a:t>
            </a:r>
            <a:r>
              <a:rPr lang="cs-CZ" dirty="0"/>
              <a:t/>
            </a:r>
            <a:br>
              <a:rPr lang="cs-CZ" dirty="0"/>
            </a:br>
            <a:endParaRPr lang="x-none" dirty="0"/>
          </a:p>
        </p:txBody>
      </p:sp>
      <p:sp>
        <p:nvSpPr>
          <p:cNvPr id="3" name="Content Placeholder 2">
            <a:extLst>
              <a:ext uri="{FF2B5EF4-FFF2-40B4-BE49-F238E27FC236}">
                <a16:creationId xmlns:a16="http://schemas.microsoft.com/office/drawing/2014/main" xmlns="" id="{63641154-11F6-3344-ACAE-5E076E1E70A2}"/>
              </a:ext>
            </a:extLst>
          </p:cNvPr>
          <p:cNvSpPr>
            <a:spLocks noGrp="1"/>
          </p:cNvSpPr>
          <p:nvPr>
            <p:ph idx="1"/>
          </p:nvPr>
        </p:nvSpPr>
        <p:spPr/>
        <p:txBody>
          <a:bodyPr/>
          <a:lstStyle/>
          <a:p>
            <a:pPr lvl="0"/>
            <a:r>
              <a:rPr lang="en-US" dirty="0"/>
              <a:t>Presented research is followed by the extensive project </a:t>
            </a:r>
            <a:r>
              <a:rPr lang="en-US" b="1" dirty="0"/>
              <a:t>Professional Arts and COVID-19: Current Impacts as a Challenge for Innovations</a:t>
            </a:r>
            <a:r>
              <a:rPr lang="en-US" dirty="0"/>
              <a:t> (supported by Technology Agency of the Czech Republic): </a:t>
            </a:r>
            <a:br>
              <a:rPr lang="en-US" dirty="0"/>
            </a:br>
            <a:r>
              <a:rPr lang="en-US" dirty="0"/>
              <a:t>October 2020 – March 2022</a:t>
            </a:r>
            <a:endParaRPr lang="cs-CZ" dirty="0"/>
          </a:p>
          <a:p>
            <a:pPr lvl="0"/>
            <a:r>
              <a:rPr lang="en-US" dirty="0"/>
              <a:t>It is now impossible to estimate the long-term impacts of the current crisis </a:t>
            </a:r>
            <a:endParaRPr lang="cs-CZ" dirty="0"/>
          </a:p>
          <a:p>
            <a:pPr lvl="0"/>
            <a:r>
              <a:rPr lang="en-US" dirty="0"/>
              <a:t>Parallel with other </a:t>
            </a:r>
            <a:r>
              <a:rPr lang="en-US" dirty="0" smtClean="0"/>
              <a:t>crises</a:t>
            </a:r>
            <a:endParaRPr lang="cs-CZ" dirty="0"/>
          </a:p>
        </p:txBody>
      </p:sp>
    </p:spTree>
    <p:extLst>
      <p:ext uri="{BB962C8B-B14F-4D97-AF65-F5344CB8AC3E}">
        <p14:creationId xmlns:p14="http://schemas.microsoft.com/office/powerpoint/2010/main" val="218518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C61F86-2992-E047-A77E-0F88C4FD3C8D}"/>
              </a:ext>
            </a:extLst>
          </p:cNvPr>
          <p:cNvSpPr>
            <a:spLocks noGrp="1"/>
          </p:cNvSpPr>
          <p:nvPr>
            <p:ph type="ctrTitle"/>
          </p:nvPr>
        </p:nvSpPr>
        <p:spPr/>
        <p:txBody>
          <a:bodyPr/>
          <a:lstStyle/>
          <a:p>
            <a:endParaRPr lang="x-none" dirty="0"/>
          </a:p>
        </p:txBody>
      </p:sp>
      <p:sp>
        <p:nvSpPr>
          <p:cNvPr id="3" name="Subtitle 2">
            <a:extLst>
              <a:ext uri="{FF2B5EF4-FFF2-40B4-BE49-F238E27FC236}">
                <a16:creationId xmlns:a16="http://schemas.microsoft.com/office/drawing/2014/main" xmlns="" id="{E29C5F37-6F5A-7543-B2B7-A6083E956371}"/>
              </a:ext>
            </a:extLst>
          </p:cNvPr>
          <p:cNvSpPr>
            <a:spLocks noGrp="1"/>
          </p:cNvSpPr>
          <p:nvPr>
            <p:ph type="subTitle" idx="1"/>
          </p:nvPr>
        </p:nvSpPr>
        <p:spPr/>
        <p:txBody>
          <a:bodyPr/>
          <a:lstStyle/>
          <a:p>
            <a:r>
              <a:rPr lang="en-GB" dirty="0" err="1"/>
              <a:t>marek</a:t>
            </a:r>
            <a:r>
              <a:rPr lang="x-none" dirty="0"/>
              <a:t>.prokupek@vse.cz</a:t>
            </a:r>
          </a:p>
          <a:p>
            <a:r>
              <a:rPr lang="en-GB" dirty="0" err="1"/>
              <a:t>viktorie.schmoranzova@idu.cz</a:t>
            </a:r>
            <a:endParaRPr lang="x-none" dirty="0"/>
          </a:p>
          <a:p>
            <a:endParaRPr lang="x-none" dirty="0"/>
          </a:p>
        </p:txBody>
      </p:sp>
    </p:spTree>
    <p:extLst>
      <p:ext uri="{BB962C8B-B14F-4D97-AF65-F5344CB8AC3E}">
        <p14:creationId xmlns:p14="http://schemas.microsoft.com/office/powerpoint/2010/main" val="2897195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4B7854-8065-7048-8BCD-C034A6FE245E}"/>
              </a:ext>
            </a:extLst>
          </p:cNvPr>
          <p:cNvSpPr>
            <a:spLocks noGrp="1"/>
          </p:cNvSpPr>
          <p:nvPr>
            <p:ph type="title"/>
          </p:nvPr>
        </p:nvSpPr>
        <p:spPr>
          <a:xfrm>
            <a:off x="252919" y="1123837"/>
            <a:ext cx="3024355" cy="4601183"/>
          </a:xfrm>
        </p:spPr>
        <p:txBody>
          <a:bodyPr/>
          <a:lstStyle/>
          <a:p>
            <a:r>
              <a:rPr lang="en-US" sz="2800" dirty="0"/>
              <a:t>INTRODUCTION</a:t>
            </a:r>
            <a:r>
              <a:rPr lang="cs-CZ" dirty="0"/>
              <a:t/>
            </a:r>
            <a:br>
              <a:rPr lang="cs-CZ" dirty="0"/>
            </a:br>
            <a:endParaRPr lang="x-none" dirty="0"/>
          </a:p>
        </p:txBody>
      </p:sp>
      <p:sp>
        <p:nvSpPr>
          <p:cNvPr id="3" name="Content Placeholder 2">
            <a:extLst>
              <a:ext uri="{FF2B5EF4-FFF2-40B4-BE49-F238E27FC236}">
                <a16:creationId xmlns:a16="http://schemas.microsoft.com/office/drawing/2014/main" xmlns="" id="{94B28863-21E6-AA4C-9FF7-3688A44A892C}"/>
              </a:ext>
            </a:extLst>
          </p:cNvPr>
          <p:cNvSpPr>
            <a:spLocks noGrp="1"/>
          </p:cNvSpPr>
          <p:nvPr>
            <p:ph idx="1"/>
          </p:nvPr>
        </p:nvSpPr>
        <p:spPr/>
        <p:txBody>
          <a:bodyPr>
            <a:noAutofit/>
          </a:bodyPr>
          <a:lstStyle/>
          <a:p>
            <a:pPr lvl="0"/>
            <a:r>
              <a:rPr lang="en-US" sz="2400" dirty="0"/>
              <a:t>Since March 2020, the crisis arising from the spread of covid-19 has immensely influenced the society nearly all around the world and has descended the global economics into profound recession.</a:t>
            </a:r>
            <a:endParaRPr lang="cs-CZ" sz="2400" dirty="0"/>
          </a:p>
          <a:p>
            <a:pPr lvl="0"/>
            <a:r>
              <a:rPr lang="en-US" sz="2400" dirty="0"/>
              <a:t>Cultural organizations have had to face crucial challenges on how to stay in touch with their communities, as well as the momentous economic impacts of the crisis. The cultural sector is one of the most profoundly affected areas. </a:t>
            </a:r>
            <a:endParaRPr lang="cs-CZ" sz="2400" dirty="0"/>
          </a:p>
          <a:p>
            <a:pPr lvl="0"/>
            <a:r>
              <a:rPr lang="en-US" sz="2400" dirty="0"/>
              <a:t>This crisis has descended the artists, professionals in culture and cultural organizations into the state of economic and social vulnerability. </a:t>
            </a:r>
            <a:endParaRPr lang="cs-CZ" sz="2400" dirty="0"/>
          </a:p>
        </p:txBody>
      </p:sp>
    </p:spTree>
    <p:extLst>
      <p:ext uri="{BB962C8B-B14F-4D97-AF65-F5344CB8AC3E}">
        <p14:creationId xmlns:p14="http://schemas.microsoft.com/office/powerpoint/2010/main" val="1712668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6D157D-67F0-F24D-B0B0-45F58CD922C5}"/>
              </a:ext>
            </a:extLst>
          </p:cNvPr>
          <p:cNvSpPr>
            <a:spLocks noGrp="1"/>
          </p:cNvSpPr>
          <p:nvPr>
            <p:ph type="title"/>
          </p:nvPr>
        </p:nvSpPr>
        <p:spPr>
          <a:xfrm>
            <a:off x="0" y="1123837"/>
            <a:ext cx="3460829" cy="4601183"/>
          </a:xfrm>
        </p:spPr>
        <p:txBody>
          <a:bodyPr>
            <a:normAutofit/>
          </a:bodyPr>
          <a:lstStyle/>
          <a:p>
            <a:r>
              <a:rPr lang="en-US" sz="3200" dirty="0"/>
              <a:t>RESEARCH FEATURES</a:t>
            </a:r>
            <a:r>
              <a:rPr lang="cs-CZ" sz="3200" dirty="0"/>
              <a:t/>
            </a:r>
            <a:br>
              <a:rPr lang="cs-CZ" sz="3200" dirty="0"/>
            </a:br>
            <a:endParaRPr lang="x-none" sz="3200" dirty="0"/>
          </a:p>
        </p:txBody>
      </p:sp>
      <p:sp>
        <p:nvSpPr>
          <p:cNvPr id="3" name="Content Placeholder 2">
            <a:extLst>
              <a:ext uri="{FF2B5EF4-FFF2-40B4-BE49-F238E27FC236}">
                <a16:creationId xmlns:a16="http://schemas.microsoft.com/office/drawing/2014/main" xmlns="" id="{78996A77-5C74-E643-AFF6-87909AA0E21E}"/>
              </a:ext>
            </a:extLst>
          </p:cNvPr>
          <p:cNvSpPr>
            <a:spLocks noGrp="1"/>
          </p:cNvSpPr>
          <p:nvPr>
            <p:ph idx="1"/>
          </p:nvPr>
        </p:nvSpPr>
        <p:spPr/>
        <p:txBody>
          <a:bodyPr>
            <a:normAutofit/>
          </a:bodyPr>
          <a:lstStyle/>
          <a:p>
            <a:pPr lvl="0"/>
            <a:r>
              <a:rPr lang="en-US" dirty="0"/>
              <a:t>The aim of the research was mapping and consequent analysis of short-term economic and performance impacts of the first wave of the extraordinary measures associated with the Covid-19 pandemic.</a:t>
            </a:r>
            <a:endParaRPr lang="cs-CZ" dirty="0"/>
          </a:p>
          <a:p>
            <a:pPr lvl="0"/>
            <a:r>
              <a:rPr lang="en-US" dirty="0"/>
              <a:t>The research was prepared and commented on by all relevant branch institutions, professional associations, Ministry of Culture, and academia in a record-breaking period of time. </a:t>
            </a:r>
            <a:endParaRPr lang="cs-CZ" dirty="0"/>
          </a:p>
          <a:p>
            <a:pPr lvl="0"/>
            <a:r>
              <a:rPr lang="en-US" dirty="0"/>
              <a:t>Data collection took place repeatedly in monthly intervals:</a:t>
            </a:r>
            <a:endParaRPr lang="cs-CZ" dirty="0"/>
          </a:p>
          <a:p>
            <a:pPr lvl="1"/>
            <a:r>
              <a:rPr lang="en-US" dirty="0"/>
              <a:t>Visual arts (including museums)</a:t>
            </a:r>
            <a:endParaRPr lang="cs-CZ" dirty="0"/>
          </a:p>
          <a:p>
            <a:pPr lvl="1"/>
            <a:r>
              <a:rPr lang="en-US" dirty="0"/>
              <a:t>Theatre</a:t>
            </a:r>
            <a:endParaRPr lang="cs-CZ" dirty="0"/>
          </a:p>
          <a:p>
            <a:pPr lvl="1"/>
            <a:r>
              <a:rPr lang="en-US" dirty="0"/>
              <a:t>Music</a:t>
            </a:r>
            <a:endParaRPr lang="cs-CZ" dirty="0"/>
          </a:p>
          <a:p>
            <a:pPr lvl="1"/>
            <a:r>
              <a:rPr lang="en-US" dirty="0" smtClean="0"/>
              <a:t>Individuals</a:t>
            </a:r>
            <a:endParaRPr lang="cs-CZ" dirty="0"/>
          </a:p>
        </p:txBody>
      </p:sp>
    </p:spTree>
    <p:extLst>
      <p:ext uri="{BB962C8B-B14F-4D97-AF65-F5344CB8AC3E}">
        <p14:creationId xmlns:p14="http://schemas.microsoft.com/office/powerpoint/2010/main" val="64176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85054-EA87-D54E-8217-04A985E2B18A}"/>
              </a:ext>
            </a:extLst>
          </p:cNvPr>
          <p:cNvSpPr>
            <a:spLocks noGrp="1"/>
          </p:cNvSpPr>
          <p:nvPr>
            <p:ph type="title"/>
          </p:nvPr>
        </p:nvSpPr>
        <p:spPr>
          <a:xfrm>
            <a:off x="-1" y="1123837"/>
            <a:ext cx="3576577" cy="4601183"/>
          </a:xfrm>
        </p:spPr>
        <p:txBody>
          <a:bodyPr>
            <a:normAutofit/>
          </a:bodyPr>
          <a:lstStyle/>
          <a:p>
            <a:r>
              <a:rPr lang="en-US" sz="3200" dirty="0"/>
              <a:t>RESEARCH FEATURES</a:t>
            </a:r>
            <a:r>
              <a:rPr lang="cs-CZ" sz="3200" dirty="0"/>
              <a:t/>
            </a:r>
            <a:br>
              <a:rPr lang="cs-CZ" sz="3200" dirty="0"/>
            </a:br>
            <a:endParaRPr lang="x-none" sz="3200" dirty="0"/>
          </a:p>
        </p:txBody>
      </p:sp>
      <p:sp>
        <p:nvSpPr>
          <p:cNvPr id="3" name="Content Placeholder 2">
            <a:extLst>
              <a:ext uri="{FF2B5EF4-FFF2-40B4-BE49-F238E27FC236}">
                <a16:creationId xmlns:a16="http://schemas.microsoft.com/office/drawing/2014/main" xmlns="" id="{10D1ECB7-1DFF-5C4F-9D19-FDAE82AEE369}"/>
              </a:ext>
            </a:extLst>
          </p:cNvPr>
          <p:cNvSpPr>
            <a:spLocks noGrp="1"/>
          </p:cNvSpPr>
          <p:nvPr>
            <p:ph idx="1"/>
          </p:nvPr>
        </p:nvSpPr>
        <p:spPr/>
        <p:txBody>
          <a:bodyPr/>
          <a:lstStyle/>
          <a:p>
            <a:pPr lvl="0"/>
            <a:r>
              <a:rPr lang="en-US" dirty="0"/>
              <a:t>Research primarily focused on the following issues:</a:t>
            </a:r>
            <a:endParaRPr lang="cs-CZ" dirty="0"/>
          </a:p>
          <a:p>
            <a:pPr lvl="1"/>
            <a:r>
              <a:rPr lang="en-US" dirty="0"/>
              <a:t>Economic impact on organizations and culture workers</a:t>
            </a:r>
            <a:endParaRPr lang="cs-CZ" dirty="0"/>
          </a:p>
          <a:p>
            <a:pPr lvl="1"/>
            <a:r>
              <a:rPr lang="en-US" dirty="0"/>
              <a:t>Management and changes in resources – human resources and revenues from other activities, etc.</a:t>
            </a:r>
            <a:endParaRPr lang="cs-CZ" dirty="0"/>
          </a:p>
          <a:p>
            <a:pPr lvl="1"/>
            <a:r>
              <a:rPr lang="en-US" dirty="0"/>
              <a:t>Responses to closed cultural institutions – the number of cancelled performances and events and new activities.</a:t>
            </a:r>
            <a:endParaRPr lang="cs-CZ" dirty="0"/>
          </a:p>
          <a:p>
            <a:pPr lvl="1"/>
            <a:r>
              <a:rPr lang="en-US" dirty="0"/>
              <a:t>Responses to audience’s needs.</a:t>
            </a:r>
            <a:endParaRPr lang="cs-CZ" dirty="0"/>
          </a:p>
          <a:p>
            <a:pPr lvl="1"/>
            <a:r>
              <a:rPr lang="en-US" dirty="0"/>
              <a:t>Support measures and strategies in </a:t>
            </a:r>
            <a:r>
              <a:rPr lang="en-US" dirty="0" smtClean="0"/>
              <a:t>lockdown</a:t>
            </a:r>
            <a:endParaRPr lang="cs-CZ" dirty="0"/>
          </a:p>
        </p:txBody>
      </p:sp>
    </p:spTree>
    <p:extLst>
      <p:ext uri="{BB962C8B-B14F-4D97-AF65-F5344CB8AC3E}">
        <p14:creationId xmlns:p14="http://schemas.microsoft.com/office/powerpoint/2010/main" val="162261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D9ECD-5EFC-3B49-B15E-BCC5DC2910EE}"/>
              </a:ext>
            </a:extLst>
          </p:cNvPr>
          <p:cNvSpPr>
            <a:spLocks noGrp="1"/>
          </p:cNvSpPr>
          <p:nvPr>
            <p:ph type="title"/>
          </p:nvPr>
        </p:nvSpPr>
        <p:spPr>
          <a:xfrm>
            <a:off x="0" y="1123837"/>
            <a:ext cx="3460829" cy="4601183"/>
          </a:xfrm>
        </p:spPr>
        <p:txBody>
          <a:bodyPr/>
          <a:lstStyle/>
          <a:p>
            <a:r>
              <a:rPr lang="en-US" dirty="0"/>
              <a:t>METHODOLOGY</a:t>
            </a:r>
            <a:r>
              <a:rPr lang="cs-CZ" dirty="0"/>
              <a:t/>
            </a:r>
            <a:br>
              <a:rPr lang="cs-CZ" dirty="0"/>
            </a:br>
            <a:endParaRPr lang="x-none" dirty="0"/>
          </a:p>
        </p:txBody>
      </p:sp>
      <p:sp>
        <p:nvSpPr>
          <p:cNvPr id="3" name="Content Placeholder 2">
            <a:extLst>
              <a:ext uri="{FF2B5EF4-FFF2-40B4-BE49-F238E27FC236}">
                <a16:creationId xmlns:a16="http://schemas.microsoft.com/office/drawing/2014/main" xmlns="" id="{6CD6690E-11F2-2C41-A53D-A2B270BF0D74}"/>
              </a:ext>
            </a:extLst>
          </p:cNvPr>
          <p:cNvSpPr>
            <a:spLocks noGrp="1"/>
          </p:cNvSpPr>
          <p:nvPr>
            <p:ph idx="1"/>
          </p:nvPr>
        </p:nvSpPr>
        <p:spPr>
          <a:xfrm>
            <a:off x="3869268" y="1003004"/>
            <a:ext cx="7315200" cy="5120640"/>
          </a:xfrm>
        </p:spPr>
        <p:txBody>
          <a:bodyPr>
            <a:normAutofit/>
          </a:bodyPr>
          <a:lstStyle/>
          <a:p>
            <a:r>
              <a:rPr lang="en-US" dirty="0"/>
              <a:t>The project had three basic research questions: </a:t>
            </a:r>
            <a:endParaRPr lang="cs-CZ" dirty="0"/>
          </a:p>
          <a:p>
            <a:pPr lvl="1"/>
            <a:r>
              <a:rPr lang="en-US" dirty="0"/>
              <a:t>How significantly did the cultural sector drop in economic terms in the first wave  and how much money and performances are missing?</a:t>
            </a:r>
            <a:endParaRPr lang="cs-CZ" dirty="0"/>
          </a:p>
          <a:p>
            <a:pPr lvl="1"/>
            <a:r>
              <a:rPr lang="en-US" dirty="0"/>
              <a:t> What is the impact of the first wave of the crisis on workers in cultural organizations?</a:t>
            </a:r>
            <a:endParaRPr lang="cs-CZ" dirty="0"/>
          </a:p>
          <a:p>
            <a:pPr lvl="1"/>
            <a:r>
              <a:rPr lang="en-US" dirty="0"/>
              <a:t>How many new activities appeared?</a:t>
            </a:r>
            <a:endParaRPr lang="cs-CZ" dirty="0"/>
          </a:p>
          <a:p>
            <a:pPr lvl="1"/>
            <a:r>
              <a:rPr lang="en-US" dirty="0"/>
              <a:t>Quantitative research was performed as an online survey among directors and managers of Czech art institutions. </a:t>
            </a:r>
            <a:endParaRPr lang="cs-CZ" dirty="0"/>
          </a:p>
          <a:p>
            <a:pPr lvl="0"/>
            <a:r>
              <a:rPr lang="en-US" dirty="0"/>
              <a:t>The method of data completion with coefficients based on total turnovers of organizations in yearly statistical data administered by NIPOS. </a:t>
            </a:r>
            <a:endParaRPr lang="cs-CZ" dirty="0"/>
          </a:p>
        </p:txBody>
      </p:sp>
    </p:spTree>
    <p:extLst>
      <p:ext uri="{BB962C8B-B14F-4D97-AF65-F5344CB8AC3E}">
        <p14:creationId xmlns:p14="http://schemas.microsoft.com/office/powerpoint/2010/main" val="1479726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FD786-FAE9-BA41-9890-7C3CB1B0BA8D}"/>
              </a:ext>
            </a:extLst>
          </p:cNvPr>
          <p:cNvSpPr>
            <a:spLocks noGrp="1"/>
          </p:cNvSpPr>
          <p:nvPr>
            <p:ph type="title"/>
          </p:nvPr>
        </p:nvSpPr>
        <p:spPr/>
        <p:txBody>
          <a:bodyPr/>
          <a:lstStyle/>
          <a:p>
            <a:r>
              <a:rPr lang="en-US" dirty="0"/>
              <a:t>OUTCOMES:</a:t>
            </a:r>
            <a:br>
              <a:rPr lang="en-US" dirty="0"/>
            </a:br>
            <a:r>
              <a:rPr lang="en-US" dirty="0"/>
              <a:t/>
            </a:r>
            <a:br>
              <a:rPr lang="en-US" dirty="0"/>
            </a:br>
            <a:r>
              <a:rPr lang="en-US" dirty="0"/>
              <a:t>VISUAL ARTS</a:t>
            </a:r>
            <a:r>
              <a:rPr lang="cs-CZ" dirty="0"/>
              <a:t/>
            </a:r>
            <a:br>
              <a:rPr lang="cs-CZ" dirty="0"/>
            </a:br>
            <a:endParaRPr lang="x-none" dirty="0"/>
          </a:p>
        </p:txBody>
      </p:sp>
      <p:sp>
        <p:nvSpPr>
          <p:cNvPr id="3" name="Content Placeholder 2">
            <a:extLst>
              <a:ext uri="{FF2B5EF4-FFF2-40B4-BE49-F238E27FC236}">
                <a16:creationId xmlns:a16="http://schemas.microsoft.com/office/drawing/2014/main" xmlns="" id="{35E8ACA2-F4FC-5647-B4C5-08B04DF564D9}"/>
              </a:ext>
            </a:extLst>
          </p:cNvPr>
          <p:cNvSpPr>
            <a:spLocks noGrp="1"/>
          </p:cNvSpPr>
          <p:nvPr>
            <p:ph idx="1"/>
          </p:nvPr>
        </p:nvSpPr>
        <p:spPr/>
        <p:txBody>
          <a:bodyPr anchor="t"/>
          <a:lstStyle/>
          <a:p>
            <a:pPr lvl="0"/>
            <a:r>
              <a:rPr lang="en-US" dirty="0"/>
              <a:t>Two types of entities are depicted: </a:t>
            </a:r>
            <a:endParaRPr lang="cs-CZ" dirty="0"/>
          </a:p>
          <a:p>
            <a:pPr lvl="1"/>
            <a:r>
              <a:rPr lang="en-US" dirty="0"/>
              <a:t>commercial galleries</a:t>
            </a:r>
            <a:endParaRPr lang="cs-CZ" dirty="0"/>
          </a:p>
          <a:p>
            <a:pPr lvl="1"/>
            <a:r>
              <a:rPr lang="en-US" dirty="0"/>
              <a:t>non-profit entities presenting arts, including museums</a:t>
            </a:r>
            <a:endParaRPr lang="cs-CZ" dirty="0"/>
          </a:p>
          <a:p>
            <a:pPr marL="0" indent="0">
              <a:buNone/>
            </a:pPr>
            <a:endParaRPr lang="x-none" dirty="0"/>
          </a:p>
        </p:txBody>
      </p:sp>
      <p:graphicFrame>
        <p:nvGraphicFramePr>
          <p:cNvPr id="5" name="Tabulka 4"/>
          <p:cNvGraphicFramePr>
            <a:graphicFrameLocks noGrp="1"/>
          </p:cNvGraphicFramePr>
          <p:nvPr/>
        </p:nvGraphicFramePr>
        <p:xfrm>
          <a:off x="4290378" y="2545080"/>
          <a:ext cx="6471920" cy="1679895"/>
        </p:xfrm>
        <a:graphic>
          <a:graphicData uri="http://schemas.openxmlformats.org/drawingml/2006/table">
            <a:tbl>
              <a:tblPr firstRow="1" firstCol="1" bandRow="1">
                <a:tableStyleId>{5C22544A-7EE6-4342-B048-85BDC9FD1C3A}</a:tableStyleId>
              </a:tblPr>
              <a:tblGrid>
                <a:gridCol w="2310307"/>
                <a:gridCol w="1273729"/>
                <a:gridCol w="1443942"/>
                <a:gridCol w="1443942"/>
              </a:tblGrid>
              <a:tr h="213995">
                <a:tc>
                  <a:txBody>
                    <a:bodyPr/>
                    <a:lstStyle/>
                    <a:p>
                      <a:pPr>
                        <a:lnSpc>
                          <a:spcPct val="107000"/>
                        </a:lnSpc>
                        <a:spcAft>
                          <a:spcPts val="0"/>
                        </a:spcAft>
                      </a:pPr>
                      <a:r>
                        <a:rPr lang="en-US" sz="1200">
                          <a:effectLst/>
                        </a:rPr>
                        <a:t> </a:t>
                      </a:r>
                      <a:endParaRPr lang="cs-CZ" sz="1200">
                        <a:effectLst/>
                        <a:latin typeface="Times New Roman"/>
                        <a:ea typeface="Calibri"/>
                        <a:cs typeface="Times New Roman"/>
                      </a:endParaRPr>
                    </a:p>
                  </a:txBody>
                  <a:tcPr marL="43815" marR="41910" marT="33655" marB="0"/>
                </a:tc>
                <a:tc>
                  <a:txBody>
                    <a:bodyPr/>
                    <a:lstStyle/>
                    <a:p>
                      <a:pPr marR="1905" algn="ctr">
                        <a:lnSpc>
                          <a:spcPct val="107000"/>
                        </a:lnSpc>
                        <a:spcAft>
                          <a:spcPts val="0"/>
                        </a:spcAft>
                      </a:pPr>
                      <a:r>
                        <a:rPr lang="en-US" sz="1950">
                          <a:effectLst/>
                        </a:rPr>
                        <a:t>Sector</a:t>
                      </a:r>
                      <a:endParaRPr lang="cs-CZ" sz="1200">
                        <a:effectLst/>
                        <a:latin typeface="Times New Roman"/>
                        <a:ea typeface="Calibri"/>
                        <a:cs typeface="Times New Roman"/>
                      </a:endParaRPr>
                    </a:p>
                  </a:txBody>
                  <a:tcPr marL="43815" marR="41910" marT="33655" marB="0"/>
                </a:tc>
                <a:tc>
                  <a:txBody>
                    <a:bodyPr/>
                    <a:lstStyle/>
                    <a:p>
                      <a:pPr marL="16510" algn="ctr">
                        <a:lnSpc>
                          <a:spcPct val="107000"/>
                        </a:lnSpc>
                        <a:spcAft>
                          <a:spcPts val="0"/>
                        </a:spcAft>
                      </a:pPr>
                      <a:r>
                        <a:rPr lang="en-US" sz="1950">
                          <a:effectLst/>
                        </a:rPr>
                        <a:t>Collection</a:t>
                      </a:r>
                      <a:endParaRPr lang="cs-CZ" sz="1200">
                        <a:effectLst/>
                        <a:latin typeface="Times New Roman"/>
                        <a:ea typeface="Calibri"/>
                        <a:cs typeface="Times New Roman"/>
                      </a:endParaRPr>
                    </a:p>
                  </a:txBody>
                  <a:tcPr marL="43815" marR="41910" marT="33655" marB="0"/>
                </a:tc>
                <a:tc>
                  <a:txBody>
                    <a:bodyPr/>
                    <a:lstStyle/>
                    <a:p>
                      <a:pPr marL="35560" algn="ctr">
                        <a:lnSpc>
                          <a:spcPct val="107000"/>
                        </a:lnSpc>
                        <a:spcAft>
                          <a:spcPts val="0"/>
                        </a:spcAft>
                      </a:pPr>
                      <a:r>
                        <a:rPr lang="en-US" sz="1950">
                          <a:effectLst/>
                        </a:rPr>
                        <a:t>Coefficient</a:t>
                      </a:r>
                      <a:endParaRPr lang="cs-CZ" sz="1200">
                        <a:effectLst/>
                        <a:latin typeface="Times New Roman"/>
                        <a:ea typeface="Calibri"/>
                        <a:cs typeface="Times New Roman"/>
                      </a:endParaRPr>
                    </a:p>
                  </a:txBody>
                  <a:tcPr marL="43815" marR="41910" marT="33655" marB="0"/>
                </a:tc>
              </a:tr>
              <a:tr h="215265">
                <a:tc>
                  <a:txBody>
                    <a:bodyPr/>
                    <a:lstStyle/>
                    <a:p>
                      <a:pPr>
                        <a:lnSpc>
                          <a:spcPct val="107000"/>
                        </a:lnSpc>
                        <a:spcAft>
                          <a:spcPts val="0"/>
                        </a:spcAft>
                      </a:pPr>
                      <a:r>
                        <a:rPr lang="en-US" sz="1950">
                          <a:effectLst/>
                        </a:rPr>
                        <a:t>Number of entities</a:t>
                      </a:r>
                      <a:endParaRPr lang="cs-CZ" sz="1200">
                        <a:effectLst/>
                        <a:latin typeface="Times New Roman"/>
                        <a:ea typeface="Calibri"/>
                        <a:cs typeface="Times New Roman"/>
                      </a:endParaRPr>
                    </a:p>
                  </a:txBody>
                  <a:tcPr marL="43815" marR="41910" marT="33655" marB="0"/>
                </a:tc>
                <a:tc>
                  <a:txBody>
                    <a:bodyPr/>
                    <a:lstStyle/>
                    <a:p>
                      <a:pPr marR="10160" algn="r">
                        <a:lnSpc>
                          <a:spcPct val="107000"/>
                        </a:lnSpc>
                        <a:spcAft>
                          <a:spcPts val="0"/>
                        </a:spcAft>
                      </a:pPr>
                      <a:r>
                        <a:rPr lang="en-US" sz="1950">
                          <a:effectLst/>
                        </a:rPr>
                        <a:t>261</a:t>
                      </a:r>
                      <a:endParaRPr lang="cs-CZ" sz="1200">
                        <a:effectLst/>
                        <a:latin typeface="Times New Roman"/>
                        <a:ea typeface="Calibri"/>
                        <a:cs typeface="Times New Roman"/>
                      </a:endParaRPr>
                    </a:p>
                  </a:txBody>
                  <a:tcPr marL="43815" marR="41910" marT="33655" marB="0"/>
                </a:tc>
                <a:tc>
                  <a:txBody>
                    <a:bodyPr/>
                    <a:lstStyle/>
                    <a:p>
                      <a:pPr marR="9525" algn="r">
                        <a:lnSpc>
                          <a:spcPct val="107000"/>
                        </a:lnSpc>
                        <a:spcAft>
                          <a:spcPts val="0"/>
                        </a:spcAft>
                      </a:pPr>
                      <a:r>
                        <a:rPr lang="en-US" sz="1950">
                          <a:effectLst/>
                        </a:rPr>
                        <a:t>74</a:t>
                      </a:r>
                      <a:endParaRPr lang="cs-CZ" sz="1200">
                        <a:effectLst/>
                        <a:latin typeface="Times New Roman"/>
                        <a:ea typeface="Calibri"/>
                        <a:cs typeface="Times New Roman"/>
                      </a:endParaRPr>
                    </a:p>
                  </a:txBody>
                  <a:tcPr marL="43815" marR="41910" marT="33655" marB="0"/>
                </a:tc>
                <a:tc>
                  <a:txBody>
                    <a:bodyPr/>
                    <a:lstStyle/>
                    <a:p>
                      <a:pPr algn="r">
                        <a:lnSpc>
                          <a:spcPct val="107000"/>
                        </a:lnSpc>
                        <a:spcAft>
                          <a:spcPts val="0"/>
                        </a:spcAft>
                      </a:pPr>
                      <a:r>
                        <a:rPr lang="en-US" sz="1950">
                          <a:effectLst/>
                        </a:rPr>
                        <a:t>3,53</a:t>
                      </a:r>
                      <a:endParaRPr lang="cs-CZ" sz="1200">
                        <a:effectLst/>
                        <a:latin typeface="Times New Roman"/>
                        <a:ea typeface="Calibri"/>
                        <a:cs typeface="Times New Roman"/>
                      </a:endParaRPr>
                    </a:p>
                  </a:txBody>
                  <a:tcPr marL="43815" marR="41910" marT="33655" marB="0"/>
                </a:tc>
              </a:tr>
              <a:tr h="217805">
                <a:tc>
                  <a:txBody>
                    <a:bodyPr/>
                    <a:lstStyle/>
                    <a:p>
                      <a:pPr>
                        <a:lnSpc>
                          <a:spcPct val="107000"/>
                        </a:lnSpc>
                        <a:spcAft>
                          <a:spcPts val="0"/>
                        </a:spcAft>
                      </a:pPr>
                      <a:r>
                        <a:rPr lang="en-US" sz="1950">
                          <a:effectLst/>
                        </a:rPr>
                        <a:t>Revenues</a:t>
                      </a:r>
                      <a:endParaRPr lang="cs-CZ" sz="1200">
                        <a:effectLst/>
                        <a:latin typeface="Times New Roman"/>
                        <a:ea typeface="Calibri"/>
                        <a:cs typeface="Times New Roman"/>
                      </a:endParaRPr>
                    </a:p>
                  </a:txBody>
                  <a:tcPr marL="43815" marR="41910" marT="33655" marB="0"/>
                </a:tc>
                <a:tc>
                  <a:txBody>
                    <a:bodyPr/>
                    <a:lstStyle/>
                    <a:p>
                      <a:pPr marR="10160" algn="r">
                        <a:lnSpc>
                          <a:spcPct val="107000"/>
                        </a:lnSpc>
                        <a:spcAft>
                          <a:spcPts val="0"/>
                        </a:spcAft>
                      </a:pPr>
                      <a:r>
                        <a:rPr lang="en-US" sz="1950">
                          <a:effectLst/>
                        </a:rPr>
                        <a:t>7 680 167</a:t>
                      </a:r>
                      <a:endParaRPr lang="cs-CZ" sz="1200">
                        <a:effectLst/>
                        <a:latin typeface="Times New Roman"/>
                        <a:ea typeface="Calibri"/>
                        <a:cs typeface="Times New Roman"/>
                      </a:endParaRPr>
                    </a:p>
                  </a:txBody>
                  <a:tcPr marL="43815" marR="41910" marT="33655" marB="0"/>
                </a:tc>
                <a:tc>
                  <a:txBody>
                    <a:bodyPr/>
                    <a:lstStyle/>
                    <a:p>
                      <a:pPr marR="9525" algn="r">
                        <a:lnSpc>
                          <a:spcPct val="107000"/>
                        </a:lnSpc>
                        <a:spcAft>
                          <a:spcPts val="0"/>
                        </a:spcAft>
                      </a:pPr>
                      <a:r>
                        <a:rPr lang="en-US" sz="1950">
                          <a:effectLst/>
                        </a:rPr>
                        <a:t>1 563 363</a:t>
                      </a:r>
                      <a:endParaRPr lang="cs-CZ" sz="1200">
                        <a:effectLst/>
                        <a:latin typeface="Times New Roman"/>
                        <a:ea typeface="Calibri"/>
                        <a:cs typeface="Times New Roman"/>
                      </a:endParaRPr>
                    </a:p>
                  </a:txBody>
                  <a:tcPr marL="43815" marR="41910" marT="33655" marB="0"/>
                </a:tc>
                <a:tc>
                  <a:txBody>
                    <a:bodyPr/>
                    <a:lstStyle/>
                    <a:p>
                      <a:pPr algn="r">
                        <a:lnSpc>
                          <a:spcPct val="107000"/>
                        </a:lnSpc>
                        <a:spcAft>
                          <a:spcPts val="0"/>
                        </a:spcAft>
                      </a:pPr>
                      <a:r>
                        <a:rPr lang="en-US" sz="1950">
                          <a:effectLst/>
                        </a:rPr>
                        <a:t>4,91</a:t>
                      </a:r>
                      <a:endParaRPr lang="cs-CZ" sz="1200">
                        <a:effectLst/>
                        <a:latin typeface="Times New Roman"/>
                        <a:ea typeface="Calibri"/>
                        <a:cs typeface="Times New Roman"/>
                      </a:endParaRPr>
                    </a:p>
                  </a:txBody>
                  <a:tcPr marL="43815" marR="41910" marT="33655" marB="0"/>
                </a:tc>
              </a:tr>
              <a:tr h="217170">
                <a:tc>
                  <a:txBody>
                    <a:bodyPr/>
                    <a:lstStyle/>
                    <a:p>
                      <a:pPr>
                        <a:lnSpc>
                          <a:spcPct val="107000"/>
                        </a:lnSpc>
                        <a:spcAft>
                          <a:spcPts val="0"/>
                        </a:spcAft>
                      </a:pPr>
                      <a:r>
                        <a:rPr lang="en-US" sz="1950">
                          <a:effectLst/>
                        </a:rPr>
                        <a:t>Expenses</a:t>
                      </a:r>
                      <a:endParaRPr lang="cs-CZ" sz="1200">
                        <a:effectLst/>
                        <a:latin typeface="Times New Roman"/>
                        <a:ea typeface="Calibri"/>
                        <a:cs typeface="Times New Roman"/>
                      </a:endParaRPr>
                    </a:p>
                  </a:txBody>
                  <a:tcPr marL="43815" marR="41910" marT="33655" marB="0"/>
                </a:tc>
                <a:tc>
                  <a:txBody>
                    <a:bodyPr/>
                    <a:lstStyle/>
                    <a:p>
                      <a:pPr marR="10160" algn="r">
                        <a:lnSpc>
                          <a:spcPct val="107000"/>
                        </a:lnSpc>
                        <a:spcAft>
                          <a:spcPts val="0"/>
                        </a:spcAft>
                      </a:pPr>
                      <a:r>
                        <a:rPr lang="en-US" sz="1950">
                          <a:effectLst/>
                        </a:rPr>
                        <a:t>7 479 482</a:t>
                      </a:r>
                      <a:endParaRPr lang="cs-CZ" sz="1200">
                        <a:effectLst/>
                        <a:latin typeface="Times New Roman"/>
                        <a:ea typeface="Calibri"/>
                        <a:cs typeface="Times New Roman"/>
                      </a:endParaRPr>
                    </a:p>
                  </a:txBody>
                  <a:tcPr marL="43815" marR="41910" marT="33655" marB="0"/>
                </a:tc>
                <a:tc>
                  <a:txBody>
                    <a:bodyPr/>
                    <a:lstStyle/>
                    <a:p>
                      <a:pPr marR="9525" algn="r">
                        <a:lnSpc>
                          <a:spcPct val="107000"/>
                        </a:lnSpc>
                        <a:spcAft>
                          <a:spcPts val="0"/>
                        </a:spcAft>
                      </a:pPr>
                      <a:r>
                        <a:rPr lang="en-US" sz="1950">
                          <a:effectLst/>
                        </a:rPr>
                        <a:t>1 408 921</a:t>
                      </a:r>
                      <a:endParaRPr lang="cs-CZ" sz="1200">
                        <a:effectLst/>
                        <a:latin typeface="Times New Roman"/>
                        <a:ea typeface="Calibri"/>
                        <a:cs typeface="Times New Roman"/>
                      </a:endParaRPr>
                    </a:p>
                  </a:txBody>
                  <a:tcPr marL="43815" marR="41910" marT="33655" marB="0"/>
                </a:tc>
                <a:tc>
                  <a:txBody>
                    <a:bodyPr/>
                    <a:lstStyle/>
                    <a:p>
                      <a:pPr algn="r">
                        <a:lnSpc>
                          <a:spcPct val="107000"/>
                        </a:lnSpc>
                        <a:spcAft>
                          <a:spcPts val="0"/>
                        </a:spcAft>
                      </a:pPr>
                      <a:r>
                        <a:rPr lang="en-US" sz="1950">
                          <a:effectLst/>
                        </a:rPr>
                        <a:t>5,31</a:t>
                      </a:r>
                      <a:endParaRPr lang="cs-CZ" sz="1200">
                        <a:effectLst/>
                        <a:latin typeface="Times New Roman"/>
                        <a:ea typeface="Calibri"/>
                        <a:cs typeface="Times New Roman"/>
                      </a:endParaRPr>
                    </a:p>
                  </a:txBody>
                  <a:tcPr marL="43815" marR="41910" marT="33655" marB="0"/>
                </a:tc>
              </a:tr>
              <a:tr h="211455">
                <a:tc>
                  <a:txBody>
                    <a:bodyPr/>
                    <a:lstStyle/>
                    <a:p>
                      <a:pPr>
                        <a:lnSpc>
                          <a:spcPct val="107000"/>
                        </a:lnSpc>
                        <a:spcAft>
                          <a:spcPts val="0"/>
                        </a:spcAft>
                      </a:pPr>
                      <a:r>
                        <a:rPr lang="en-US" sz="1950">
                          <a:effectLst/>
                        </a:rPr>
                        <a:t>Total coefficient</a:t>
                      </a:r>
                      <a:endParaRPr lang="cs-CZ" sz="1200">
                        <a:effectLst/>
                        <a:latin typeface="Times New Roman"/>
                        <a:ea typeface="Calibri"/>
                        <a:cs typeface="Times New Roman"/>
                      </a:endParaRPr>
                    </a:p>
                  </a:txBody>
                  <a:tcPr marL="43815" marR="41910" marT="33655" marB="0" anchor="b"/>
                </a:tc>
                <a:tc>
                  <a:txBody>
                    <a:bodyPr/>
                    <a:lstStyle/>
                    <a:p>
                      <a:pPr>
                        <a:lnSpc>
                          <a:spcPct val="107000"/>
                        </a:lnSpc>
                        <a:spcAft>
                          <a:spcPts val="0"/>
                        </a:spcAft>
                      </a:pPr>
                      <a:r>
                        <a:rPr lang="en-US" sz="1200">
                          <a:effectLst/>
                        </a:rPr>
                        <a:t> </a:t>
                      </a:r>
                      <a:endParaRPr lang="cs-CZ" sz="1200">
                        <a:effectLst/>
                        <a:latin typeface="Times New Roman"/>
                        <a:ea typeface="Calibri"/>
                        <a:cs typeface="Times New Roman"/>
                      </a:endParaRPr>
                    </a:p>
                  </a:txBody>
                  <a:tcPr marL="43815" marR="41910" marT="33655" marB="0"/>
                </a:tc>
                <a:tc>
                  <a:txBody>
                    <a:bodyPr/>
                    <a:lstStyle/>
                    <a:p>
                      <a:pPr>
                        <a:lnSpc>
                          <a:spcPct val="107000"/>
                        </a:lnSpc>
                        <a:spcAft>
                          <a:spcPts val="0"/>
                        </a:spcAft>
                      </a:pPr>
                      <a:r>
                        <a:rPr lang="en-US" sz="1200">
                          <a:effectLst/>
                        </a:rPr>
                        <a:t> </a:t>
                      </a:r>
                      <a:endParaRPr lang="cs-CZ" sz="1200">
                        <a:effectLst/>
                        <a:latin typeface="Times New Roman"/>
                        <a:ea typeface="Calibri"/>
                        <a:cs typeface="Times New Roman"/>
                      </a:endParaRPr>
                    </a:p>
                  </a:txBody>
                  <a:tcPr marL="43815" marR="41910" marT="33655" marB="0"/>
                </a:tc>
                <a:tc>
                  <a:txBody>
                    <a:bodyPr/>
                    <a:lstStyle/>
                    <a:p>
                      <a:pPr algn="r">
                        <a:lnSpc>
                          <a:spcPct val="107000"/>
                        </a:lnSpc>
                        <a:spcAft>
                          <a:spcPts val="0"/>
                        </a:spcAft>
                      </a:pPr>
                      <a:r>
                        <a:rPr lang="en-US" sz="1950" dirty="0">
                          <a:effectLst/>
                        </a:rPr>
                        <a:t>4,58</a:t>
                      </a:r>
                      <a:endParaRPr lang="cs-CZ" sz="1200" dirty="0">
                        <a:effectLst/>
                        <a:latin typeface="Times New Roman"/>
                        <a:ea typeface="Calibri"/>
                        <a:cs typeface="Times New Roman"/>
                      </a:endParaRPr>
                    </a:p>
                  </a:txBody>
                  <a:tcPr marL="43815" marR="41910" marT="33655" marB="0" anchor="b"/>
                </a:tc>
              </a:tr>
            </a:tbl>
          </a:graphicData>
        </a:graphic>
      </p:graphicFrame>
    </p:spTree>
    <p:extLst>
      <p:ext uri="{BB962C8B-B14F-4D97-AF65-F5344CB8AC3E}">
        <p14:creationId xmlns:p14="http://schemas.microsoft.com/office/powerpoint/2010/main" val="1462218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78005C-C6F5-D742-A91F-3DB40B776405}"/>
              </a:ext>
            </a:extLst>
          </p:cNvPr>
          <p:cNvSpPr>
            <a:spLocks noGrp="1"/>
          </p:cNvSpPr>
          <p:nvPr>
            <p:ph type="title"/>
          </p:nvPr>
        </p:nvSpPr>
        <p:spPr/>
        <p:txBody>
          <a:bodyPr/>
          <a:lstStyle/>
          <a:p>
            <a:r>
              <a:rPr lang="en-US" dirty="0"/>
              <a:t>OUTCOMES:</a:t>
            </a:r>
            <a:br>
              <a:rPr lang="en-US" dirty="0"/>
            </a:br>
            <a:r>
              <a:rPr lang="en-US" dirty="0"/>
              <a:t/>
            </a:r>
            <a:br>
              <a:rPr lang="en-US" dirty="0"/>
            </a:br>
            <a:r>
              <a:rPr lang="en-US" dirty="0"/>
              <a:t>VISUAL ARTS</a:t>
            </a:r>
            <a:endParaRPr lang="x-none" dirty="0"/>
          </a:p>
        </p:txBody>
      </p:sp>
      <p:graphicFrame>
        <p:nvGraphicFramePr>
          <p:cNvPr id="3" name="Tabulka 2"/>
          <p:cNvGraphicFramePr>
            <a:graphicFrameLocks noGrp="1"/>
          </p:cNvGraphicFramePr>
          <p:nvPr/>
        </p:nvGraphicFramePr>
        <p:xfrm>
          <a:off x="4924445" y="863598"/>
          <a:ext cx="5203785" cy="5121279"/>
        </p:xfrm>
        <a:graphic>
          <a:graphicData uri="http://schemas.openxmlformats.org/drawingml/2006/table">
            <a:tbl>
              <a:tblPr firstRow="1" firstCol="1" bandRow="1">
                <a:tableStyleId>{5C22544A-7EE6-4342-B048-85BDC9FD1C3A}</a:tableStyleId>
              </a:tblPr>
              <a:tblGrid>
                <a:gridCol w="2274940"/>
                <a:gridCol w="818544"/>
                <a:gridCol w="526022"/>
                <a:gridCol w="850126"/>
                <a:gridCol w="734153"/>
              </a:tblGrid>
              <a:tr h="188811">
                <a:tc gridSpan="2">
                  <a:txBody>
                    <a:bodyPr/>
                    <a:lstStyle/>
                    <a:p>
                      <a:pPr>
                        <a:lnSpc>
                          <a:spcPct val="107000"/>
                        </a:lnSpc>
                        <a:spcAft>
                          <a:spcPts val="0"/>
                        </a:spcAft>
                      </a:pPr>
                      <a:r>
                        <a:rPr lang="en-US" sz="1000">
                          <a:effectLst/>
                        </a:rPr>
                        <a:t>2020 - MARCH</a:t>
                      </a:r>
                      <a:endParaRPr lang="cs-CZ" sz="1000">
                        <a:effectLst/>
                        <a:latin typeface="Times New Roman"/>
                        <a:ea typeface="Calibri"/>
                        <a:cs typeface="Times New Roman"/>
                      </a:endParaRPr>
                    </a:p>
                  </a:txBody>
                  <a:tcPr marL="29103" marR="59737" marT="18381" marB="0"/>
                </a:tc>
                <a:tc hMerge="1">
                  <a:txBody>
                    <a:bodyPr/>
                    <a:lstStyle/>
                    <a:p>
                      <a:endParaRPr lang="cs-CZ"/>
                    </a:p>
                  </a:txBody>
                  <a:tcPr/>
                </a:tc>
                <a:tc>
                  <a:txBody>
                    <a:bodyPr/>
                    <a:lstStyle/>
                    <a:p>
                      <a:pPr>
                        <a:lnSpc>
                          <a:spcPct val="107000"/>
                        </a:lnSpc>
                        <a:spcAft>
                          <a:spcPts val="0"/>
                        </a:spcAft>
                      </a:pPr>
                      <a:r>
                        <a:rPr lang="en-US" sz="1000">
                          <a:effectLst/>
                        </a:rPr>
                        <a:t> </a:t>
                      </a:r>
                      <a:endParaRPr lang="cs-CZ" sz="1000">
                        <a:effectLst/>
                        <a:latin typeface="Times New Roman"/>
                        <a:ea typeface="Calibri"/>
                        <a:cs typeface="Times New Roman"/>
                      </a:endParaRPr>
                    </a:p>
                  </a:txBody>
                  <a:tcPr marL="29103" marR="59737" marT="18381" marB="0"/>
                </a:tc>
                <a:tc gridSpan="2">
                  <a:txBody>
                    <a:bodyPr/>
                    <a:lstStyle/>
                    <a:p>
                      <a:pPr>
                        <a:lnSpc>
                          <a:spcPct val="107000"/>
                        </a:lnSpc>
                        <a:spcAft>
                          <a:spcPts val="0"/>
                        </a:spcAft>
                      </a:pPr>
                      <a:r>
                        <a:rPr lang="en-US" sz="1000">
                          <a:effectLst/>
                        </a:rPr>
                        <a:t> </a:t>
                      </a:r>
                      <a:endParaRPr lang="cs-CZ" sz="1000">
                        <a:effectLst/>
                        <a:latin typeface="Times New Roman"/>
                        <a:ea typeface="Calibri"/>
                        <a:cs typeface="Times New Roman"/>
                      </a:endParaRPr>
                    </a:p>
                  </a:txBody>
                  <a:tcPr marL="29103" marR="59737" marT="18381" marB="0"/>
                </a:tc>
                <a:tc hMerge="1">
                  <a:txBody>
                    <a:bodyPr/>
                    <a:lstStyle/>
                    <a:p>
                      <a:endParaRPr lang="cs-CZ"/>
                    </a:p>
                  </a:txBody>
                  <a:tcPr/>
                </a:tc>
              </a:tr>
              <a:tr h="359241">
                <a:tc rowSpan="2">
                  <a:txBody>
                    <a:bodyPr/>
                    <a:lstStyle/>
                    <a:p>
                      <a:pPr algn="just">
                        <a:lnSpc>
                          <a:spcPct val="107000"/>
                        </a:lnSpc>
                        <a:spcAft>
                          <a:spcPts val="0"/>
                        </a:spcAft>
                      </a:pPr>
                      <a:r>
                        <a:rPr lang="en-US" sz="1000">
                          <a:effectLst/>
                        </a:rPr>
                        <a:t>Expected number of viewers / participants in  unrealized activities – in March</a:t>
                      </a:r>
                      <a:endParaRPr lang="cs-CZ" sz="1000">
                        <a:effectLst/>
                        <a:latin typeface="Times New Roman"/>
                        <a:ea typeface="Calibri"/>
                        <a:cs typeface="Times New Roman"/>
                      </a:endParaRPr>
                    </a:p>
                  </a:txBody>
                  <a:tcPr marL="29103" marR="59737" marT="18381" marB="0"/>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290 781</a:t>
                      </a:r>
                      <a:endParaRPr lang="cs-CZ" sz="1000">
                        <a:effectLst/>
                        <a:latin typeface="Times New Roman"/>
                        <a:ea typeface="Calibri"/>
                        <a:cs typeface="Times New Roman"/>
                      </a:endParaRPr>
                    </a:p>
                  </a:txBody>
                  <a:tcPr marL="29103" marR="59737" marT="18381" marB="0"/>
                </a:tc>
                <a:tc rowSpan="2">
                  <a:txBody>
                    <a:bodyPr/>
                    <a:lstStyle/>
                    <a:p>
                      <a:pPr marL="47625" algn="ctr">
                        <a:lnSpc>
                          <a:spcPct val="107000"/>
                        </a:lnSpc>
                        <a:spcAft>
                          <a:spcPts val="0"/>
                        </a:spcAft>
                      </a:pPr>
                      <a:r>
                        <a:rPr lang="en-US" sz="1000">
                          <a:effectLst/>
                        </a:rPr>
                        <a:t>290 781</a:t>
                      </a:r>
                      <a:endParaRPr lang="cs-CZ" sz="1000">
                        <a:effectLst/>
                        <a:latin typeface="Times New Roman"/>
                        <a:ea typeface="Calibri"/>
                        <a:cs typeface="Times New Roman"/>
                      </a:endParaRPr>
                    </a:p>
                  </a:txBody>
                  <a:tcPr marL="29103" marR="59737" marT="18381" marB="0" anchor="ctr"/>
                </a:tc>
                <a:tc rowSpan="2">
                  <a:txBody>
                    <a:bodyPr/>
                    <a:lstStyle/>
                    <a:p>
                      <a:pPr marL="36195" algn="ctr">
                        <a:lnSpc>
                          <a:spcPct val="107000"/>
                        </a:lnSpc>
                        <a:spcAft>
                          <a:spcPts val="0"/>
                        </a:spcAft>
                      </a:pPr>
                      <a:r>
                        <a:rPr lang="en-US" sz="1000">
                          <a:effectLst/>
                        </a:rPr>
                        <a:t>1 332 580</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54610" algn="ctr">
                        <a:lnSpc>
                          <a:spcPct val="107000"/>
                        </a:lnSpc>
                        <a:spcAft>
                          <a:spcPts val="0"/>
                        </a:spcAft>
                      </a:pPr>
                      <a:r>
                        <a:rPr lang="en-US" sz="1000">
                          <a:effectLst/>
                        </a:rPr>
                        <a:t>x</a:t>
                      </a:r>
                      <a:endParaRPr lang="cs-CZ" sz="100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r h="359241">
                <a:tc rowSpan="2">
                  <a:txBody>
                    <a:bodyPr/>
                    <a:lstStyle/>
                    <a:p>
                      <a:pPr algn="just">
                        <a:lnSpc>
                          <a:spcPct val="107000"/>
                        </a:lnSpc>
                        <a:spcAft>
                          <a:spcPts val="0"/>
                        </a:spcAft>
                      </a:pPr>
                      <a:r>
                        <a:rPr lang="en-US" sz="1000">
                          <a:effectLst/>
                        </a:rPr>
                        <a:t>Expected number of viewers / participants in unrealized activities – estimation for April</a:t>
                      </a:r>
                      <a:endParaRPr lang="cs-CZ" sz="1000">
                        <a:effectLst/>
                        <a:latin typeface="Times New Roman"/>
                        <a:ea typeface="Calibri"/>
                        <a:cs typeface="Times New Roman"/>
                      </a:endParaRPr>
                    </a:p>
                  </a:txBody>
                  <a:tcPr marL="29103" marR="59737" marT="18381" marB="0"/>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58 161</a:t>
                      </a:r>
                      <a:endParaRPr lang="cs-CZ" sz="1000">
                        <a:effectLst/>
                        <a:latin typeface="Times New Roman"/>
                        <a:ea typeface="Calibri"/>
                        <a:cs typeface="Times New Roman"/>
                      </a:endParaRPr>
                    </a:p>
                  </a:txBody>
                  <a:tcPr marL="29103" marR="59737" marT="18381" marB="0"/>
                </a:tc>
                <a:tc rowSpan="2">
                  <a:txBody>
                    <a:bodyPr/>
                    <a:lstStyle/>
                    <a:p>
                      <a:pPr marL="47625" algn="ctr">
                        <a:lnSpc>
                          <a:spcPct val="107000"/>
                        </a:lnSpc>
                        <a:spcAft>
                          <a:spcPts val="0"/>
                        </a:spcAft>
                      </a:pPr>
                      <a:r>
                        <a:rPr lang="en-US" sz="1000">
                          <a:effectLst/>
                        </a:rPr>
                        <a:t>581 561</a:t>
                      </a:r>
                      <a:endParaRPr lang="cs-CZ" sz="1000">
                        <a:effectLst/>
                        <a:latin typeface="Times New Roman"/>
                        <a:ea typeface="Calibri"/>
                        <a:cs typeface="Times New Roman"/>
                      </a:endParaRPr>
                    </a:p>
                  </a:txBody>
                  <a:tcPr marL="29103" marR="59737" marT="18381" marB="0" anchor="ctr"/>
                </a:tc>
                <a:tc rowSpan="2">
                  <a:txBody>
                    <a:bodyPr/>
                    <a:lstStyle/>
                    <a:p>
                      <a:pPr marL="36195" algn="ctr">
                        <a:lnSpc>
                          <a:spcPct val="107000"/>
                        </a:lnSpc>
                        <a:spcAft>
                          <a:spcPts val="0"/>
                        </a:spcAft>
                      </a:pPr>
                      <a:r>
                        <a:rPr lang="en-US" sz="1000">
                          <a:effectLst/>
                        </a:rPr>
                        <a:t>2 665 155</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54610" algn="ctr">
                        <a:lnSpc>
                          <a:spcPct val="107000"/>
                        </a:lnSpc>
                        <a:spcAft>
                          <a:spcPts val="0"/>
                        </a:spcAft>
                      </a:pPr>
                      <a:r>
                        <a:rPr lang="en-US" sz="1000">
                          <a:effectLst/>
                        </a:rPr>
                        <a:t>x</a:t>
                      </a:r>
                      <a:endParaRPr lang="cs-CZ" sz="100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r h="359241">
                <a:tc rowSpan="2">
                  <a:txBody>
                    <a:bodyPr/>
                    <a:lstStyle/>
                    <a:p>
                      <a:pPr>
                        <a:lnSpc>
                          <a:spcPct val="107000"/>
                        </a:lnSpc>
                        <a:spcAft>
                          <a:spcPts val="0"/>
                        </a:spcAft>
                      </a:pPr>
                      <a:r>
                        <a:rPr lang="en-US" sz="1000">
                          <a:effectLst/>
                        </a:rPr>
                        <a:t>Number of cancelled events</a:t>
                      </a:r>
                      <a:endParaRPr lang="cs-CZ" sz="1000">
                        <a:effectLst/>
                        <a:latin typeface="Times New Roman"/>
                        <a:ea typeface="Calibri"/>
                        <a:cs typeface="Times New Roman"/>
                      </a:endParaRPr>
                    </a:p>
                  </a:txBody>
                  <a:tcPr marL="29103" marR="59737" marT="18381" marB="0" anchor="ctr"/>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33020" algn="ctr">
                        <a:lnSpc>
                          <a:spcPct val="107000"/>
                        </a:lnSpc>
                        <a:spcAft>
                          <a:spcPts val="0"/>
                        </a:spcAft>
                      </a:pPr>
                      <a:r>
                        <a:rPr lang="en-US" sz="1000">
                          <a:effectLst/>
                        </a:rPr>
                        <a:t>520</a:t>
                      </a:r>
                      <a:endParaRPr lang="cs-CZ" sz="1000">
                        <a:effectLst/>
                        <a:latin typeface="Times New Roman"/>
                        <a:ea typeface="Calibri"/>
                        <a:cs typeface="Times New Roman"/>
                      </a:endParaRPr>
                    </a:p>
                  </a:txBody>
                  <a:tcPr marL="29103" marR="59737" marT="18381" marB="0"/>
                </a:tc>
                <a:tc rowSpan="2">
                  <a:txBody>
                    <a:bodyPr/>
                    <a:lstStyle/>
                    <a:p>
                      <a:pPr marL="31750" algn="ctr">
                        <a:lnSpc>
                          <a:spcPct val="107000"/>
                        </a:lnSpc>
                        <a:spcAft>
                          <a:spcPts val="0"/>
                        </a:spcAft>
                      </a:pPr>
                      <a:r>
                        <a:rPr lang="en-US" sz="1000">
                          <a:effectLst/>
                        </a:rPr>
                        <a:t>581</a:t>
                      </a:r>
                      <a:endParaRPr lang="cs-CZ" sz="1000">
                        <a:effectLst/>
                        <a:latin typeface="Times New Roman"/>
                        <a:ea typeface="Calibri"/>
                        <a:cs typeface="Times New Roman"/>
                      </a:endParaRPr>
                    </a:p>
                  </a:txBody>
                  <a:tcPr marL="29103" marR="59737" marT="18381" marB="0" anchor="ctr"/>
                </a:tc>
                <a:tc rowSpan="2">
                  <a:txBody>
                    <a:bodyPr/>
                    <a:lstStyle/>
                    <a:p>
                      <a:pPr marL="52070" algn="ctr">
                        <a:lnSpc>
                          <a:spcPct val="107000"/>
                        </a:lnSpc>
                        <a:spcAft>
                          <a:spcPts val="0"/>
                        </a:spcAft>
                      </a:pPr>
                      <a:r>
                        <a:rPr lang="en-US" sz="1000">
                          <a:effectLst/>
                        </a:rPr>
                        <a:t>2 663</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33020" algn="ctr">
                        <a:lnSpc>
                          <a:spcPct val="107000"/>
                        </a:lnSpc>
                        <a:spcAft>
                          <a:spcPts val="0"/>
                        </a:spcAft>
                      </a:pPr>
                      <a:r>
                        <a:rPr lang="en-US" sz="1000">
                          <a:effectLst/>
                        </a:rPr>
                        <a:t>61</a:t>
                      </a:r>
                      <a:endParaRPr lang="cs-CZ" sz="100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r h="359241">
                <a:tc rowSpan="2">
                  <a:txBody>
                    <a:bodyPr/>
                    <a:lstStyle/>
                    <a:p>
                      <a:pPr>
                        <a:lnSpc>
                          <a:spcPct val="107000"/>
                        </a:lnSpc>
                        <a:spcAft>
                          <a:spcPts val="0"/>
                        </a:spcAft>
                      </a:pPr>
                      <a:r>
                        <a:rPr lang="en-US" sz="1000">
                          <a:effectLst/>
                        </a:rPr>
                        <a:t>Number of postponed events</a:t>
                      </a:r>
                      <a:endParaRPr lang="cs-CZ" sz="1000">
                        <a:effectLst/>
                        <a:latin typeface="Times New Roman"/>
                        <a:ea typeface="Calibri"/>
                        <a:cs typeface="Times New Roman"/>
                      </a:endParaRPr>
                    </a:p>
                  </a:txBody>
                  <a:tcPr marL="29103" marR="59737" marT="18381" marB="0" anchor="ctr"/>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33020" algn="ctr">
                        <a:lnSpc>
                          <a:spcPct val="107000"/>
                        </a:lnSpc>
                        <a:spcAft>
                          <a:spcPts val="0"/>
                        </a:spcAft>
                      </a:pPr>
                      <a:r>
                        <a:rPr lang="en-US" sz="1000">
                          <a:effectLst/>
                        </a:rPr>
                        <a:t>181</a:t>
                      </a:r>
                      <a:endParaRPr lang="cs-CZ" sz="1000">
                        <a:effectLst/>
                        <a:latin typeface="Times New Roman"/>
                        <a:ea typeface="Calibri"/>
                        <a:cs typeface="Times New Roman"/>
                      </a:endParaRPr>
                    </a:p>
                  </a:txBody>
                  <a:tcPr marL="29103" marR="59737" marT="18381" marB="0"/>
                </a:tc>
                <a:tc rowSpan="2">
                  <a:txBody>
                    <a:bodyPr/>
                    <a:lstStyle/>
                    <a:p>
                      <a:pPr marL="31750" algn="ctr">
                        <a:lnSpc>
                          <a:spcPct val="107000"/>
                        </a:lnSpc>
                        <a:spcAft>
                          <a:spcPts val="0"/>
                        </a:spcAft>
                      </a:pPr>
                      <a:r>
                        <a:rPr lang="en-US" sz="1000">
                          <a:effectLst/>
                        </a:rPr>
                        <a:t>181</a:t>
                      </a:r>
                      <a:endParaRPr lang="cs-CZ" sz="1000">
                        <a:effectLst/>
                        <a:latin typeface="Times New Roman"/>
                        <a:ea typeface="Calibri"/>
                        <a:cs typeface="Times New Roman"/>
                      </a:endParaRPr>
                    </a:p>
                  </a:txBody>
                  <a:tcPr marL="29103" marR="59737" marT="18381" marB="0" anchor="ctr"/>
                </a:tc>
                <a:tc rowSpan="2">
                  <a:txBody>
                    <a:bodyPr/>
                    <a:lstStyle/>
                    <a:p>
                      <a:pPr marL="36195" algn="ctr">
                        <a:lnSpc>
                          <a:spcPct val="107000"/>
                        </a:lnSpc>
                        <a:spcAft>
                          <a:spcPts val="0"/>
                        </a:spcAft>
                      </a:pPr>
                      <a:r>
                        <a:rPr lang="en-US" sz="1000">
                          <a:effectLst/>
                        </a:rPr>
                        <a:t>829</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54610" algn="ctr">
                        <a:lnSpc>
                          <a:spcPct val="107000"/>
                        </a:lnSpc>
                        <a:spcAft>
                          <a:spcPts val="0"/>
                        </a:spcAft>
                      </a:pPr>
                      <a:r>
                        <a:rPr lang="en-US" sz="1000">
                          <a:effectLst/>
                        </a:rPr>
                        <a:t>x</a:t>
                      </a:r>
                      <a:endParaRPr lang="cs-CZ" sz="100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r h="359241">
                <a:tc rowSpan="2">
                  <a:txBody>
                    <a:bodyPr/>
                    <a:lstStyle/>
                    <a:p>
                      <a:pPr>
                        <a:lnSpc>
                          <a:spcPct val="107000"/>
                        </a:lnSpc>
                        <a:spcAft>
                          <a:spcPts val="0"/>
                        </a:spcAft>
                      </a:pPr>
                      <a:r>
                        <a:rPr lang="en-US" sz="1000">
                          <a:effectLst/>
                        </a:rPr>
                        <a:t>Lost revenues in March (in thousand CZK)</a:t>
                      </a:r>
                      <a:endParaRPr lang="cs-CZ" sz="1000">
                        <a:effectLst/>
                        <a:latin typeface="Times New Roman"/>
                        <a:ea typeface="Calibri"/>
                        <a:cs typeface="Times New Roman"/>
                      </a:endParaRPr>
                    </a:p>
                  </a:txBody>
                  <a:tcPr marL="29103" marR="59737" marT="18381" marB="0" anchor="ctr"/>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21 200</a:t>
                      </a:r>
                      <a:endParaRPr lang="cs-CZ" sz="1000">
                        <a:effectLst/>
                        <a:latin typeface="Times New Roman"/>
                        <a:ea typeface="Calibri"/>
                        <a:cs typeface="Times New Roman"/>
                      </a:endParaRPr>
                    </a:p>
                  </a:txBody>
                  <a:tcPr marL="29103" marR="59737" marT="18381" marB="0"/>
                </a:tc>
                <a:tc rowSpan="2">
                  <a:txBody>
                    <a:bodyPr/>
                    <a:lstStyle/>
                    <a:p>
                      <a:pPr marL="47625" algn="ctr">
                        <a:lnSpc>
                          <a:spcPct val="107000"/>
                        </a:lnSpc>
                        <a:spcAft>
                          <a:spcPts val="0"/>
                        </a:spcAft>
                      </a:pPr>
                      <a:r>
                        <a:rPr lang="en-US" sz="1000">
                          <a:effectLst/>
                        </a:rPr>
                        <a:t>22 560</a:t>
                      </a:r>
                      <a:endParaRPr lang="cs-CZ" sz="1000">
                        <a:effectLst/>
                        <a:latin typeface="Times New Roman"/>
                        <a:ea typeface="Calibri"/>
                        <a:cs typeface="Times New Roman"/>
                      </a:endParaRPr>
                    </a:p>
                  </a:txBody>
                  <a:tcPr marL="29103" marR="59737" marT="18381" marB="0" anchor="ctr"/>
                </a:tc>
                <a:tc rowSpan="2">
                  <a:txBody>
                    <a:bodyPr/>
                    <a:lstStyle/>
                    <a:p>
                      <a:pPr marL="52070" algn="ctr">
                        <a:lnSpc>
                          <a:spcPct val="107000"/>
                        </a:lnSpc>
                        <a:spcAft>
                          <a:spcPts val="0"/>
                        </a:spcAft>
                      </a:pPr>
                      <a:r>
                        <a:rPr lang="en-US" sz="1000">
                          <a:effectLst/>
                        </a:rPr>
                        <a:t>103 387</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1 360</a:t>
                      </a:r>
                      <a:endParaRPr lang="cs-CZ" sz="100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r h="359241">
                <a:tc rowSpan="2">
                  <a:txBody>
                    <a:bodyPr/>
                    <a:lstStyle/>
                    <a:p>
                      <a:pPr>
                        <a:lnSpc>
                          <a:spcPct val="107000"/>
                        </a:lnSpc>
                        <a:spcAft>
                          <a:spcPts val="0"/>
                        </a:spcAft>
                      </a:pPr>
                      <a:r>
                        <a:rPr lang="en-US" sz="1000">
                          <a:effectLst/>
                        </a:rPr>
                        <a:t>Total costs in March (in thousand CZK)</a:t>
                      </a:r>
                      <a:endParaRPr lang="cs-CZ" sz="1000">
                        <a:effectLst/>
                        <a:latin typeface="Times New Roman"/>
                        <a:ea typeface="Calibri"/>
                        <a:cs typeface="Times New Roman"/>
                      </a:endParaRPr>
                    </a:p>
                  </a:txBody>
                  <a:tcPr marL="29103" marR="59737" marT="18381" marB="0" anchor="ctr"/>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154 089</a:t>
                      </a:r>
                      <a:endParaRPr lang="cs-CZ" sz="1000">
                        <a:effectLst/>
                        <a:latin typeface="Times New Roman"/>
                        <a:ea typeface="Calibri"/>
                        <a:cs typeface="Times New Roman"/>
                      </a:endParaRPr>
                    </a:p>
                  </a:txBody>
                  <a:tcPr marL="29103" marR="59737" marT="18381" marB="0"/>
                </a:tc>
                <a:tc rowSpan="2">
                  <a:txBody>
                    <a:bodyPr/>
                    <a:lstStyle/>
                    <a:p>
                      <a:pPr marL="47625" algn="ctr">
                        <a:lnSpc>
                          <a:spcPct val="107000"/>
                        </a:lnSpc>
                        <a:spcAft>
                          <a:spcPts val="0"/>
                        </a:spcAft>
                      </a:pPr>
                      <a:r>
                        <a:rPr lang="en-US" sz="1000">
                          <a:effectLst/>
                        </a:rPr>
                        <a:t>156 319</a:t>
                      </a:r>
                      <a:endParaRPr lang="cs-CZ" sz="1000">
                        <a:effectLst/>
                        <a:latin typeface="Times New Roman"/>
                        <a:ea typeface="Calibri"/>
                        <a:cs typeface="Times New Roman"/>
                      </a:endParaRPr>
                    </a:p>
                  </a:txBody>
                  <a:tcPr marL="29103" marR="59737" marT="18381" marB="0" anchor="ctr"/>
                </a:tc>
                <a:tc rowSpan="2">
                  <a:txBody>
                    <a:bodyPr/>
                    <a:lstStyle/>
                    <a:p>
                      <a:pPr marL="52070" algn="ctr">
                        <a:lnSpc>
                          <a:spcPct val="107000"/>
                        </a:lnSpc>
                        <a:spcAft>
                          <a:spcPts val="0"/>
                        </a:spcAft>
                      </a:pPr>
                      <a:r>
                        <a:rPr lang="en-US" sz="1000">
                          <a:effectLst/>
                        </a:rPr>
                        <a:t>716 372</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2 230</a:t>
                      </a:r>
                      <a:endParaRPr lang="cs-CZ" sz="100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r h="359241">
                <a:tc rowSpan="2">
                  <a:txBody>
                    <a:bodyPr/>
                    <a:lstStyle/>
                    <a:p>
                      <a:pPr>
                        <a:lnSpc>
                          <a:spcPct val="107000"/>
                        </a:lnSpc>
                        <a:spcAft>
                          <a:spcPts val="0"/>
                        </a:spcAft>
                      </a:pPr>
                      <a:r>
                        <a:rPr lang="en-US" sz="1000">
                          <a:effectLst/>
                        </a:rPr>
                        <a:t>Unrealized costs (in thousand CZK)</a:t>
                      </a:r>
                      <a:endParaRPr lang="cs-CZ" sz="1000">
                        <a:effectLst/>
                        <a:latin typeface="Times New Roman"/>
                        <a:ea typeface="Calibri"/>
                        <a:cs typeface="Times New Roman"/>
                      </a:endParaRPr>
                    </a:p>
                  </a:txBody>
                  <a:tcPr marL="29103" marR="59737" marT="18381" marB="0" anchor="ctr"/>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1 674</a:t>
                      </a:r>
                      <a:endParaRPr lang="cs-CZ" sz="1000">
                        <a:effectLst/>
                        <a:latin typeface="Times New Roman"/>
                        <a:ea typeface="Calibri"/>
                        <a:cs typeface="Times New Roman"/>
                      </a:endParaRPr>
                    </a:p>
                  </a:txBody>
                  <a:tcPr marL="29103" marR="59737" marT="18381" marB="0"/>
                </a:tc>
                <a:tc rowSpan="2">
                  <a:txBody>
                    <a:bodyPr/>
                    <a:lstStyle/>
                    <a:p>
                      <a:pPr marL="47625" algn="ctr">
                        <a:lnSpc>
                          <a:spcPct val="107000"/>
                        </a:lnSpc>
                        <a:spcAft>
                          <a:spcPts val="0"/>
                        </a:spcAft>
                      </a:pPr>
                      <a:r>
                        <a:rPr lang="en-US" sz="1000">
                          <a:effectLst/>
                        </a:rPr>
                        <a:t>2 049</a:t>
                      </a:r>
                      <a:endParaRPr lang="cs-CZ" sz="1000">
                        <a:effectLst/>
                        <a:latin typeface="Times New Roman"/>
                        <a:ea typeface="Calibri"/>
                        <a:cs typeface="Times New Roman"/>
                      </a:endParaRPr>
                    </a:p>
                  </a:txBody>
                  <a:tcPr marL="29103" marR="59737" marT="18381" marB="0" anchor="ctr"/>
                </a:tc>
                <a:tc rowSpan="2">
                  <a:txBody>
                    <a:bodyPr/>
                    <a:lstStyle/>
                    <a:p>
                      <a:pPr marL="52070" algn="ctr">
                        <a:lnSpc>
                          <a:spcPct val="107000"/>
                        </a:lnSpc>
                        <a:spcAft>
                          <a:spcPts val="0"/>
                        </a:spcAft>
                      </a:pPr>
                      <a:r>
                        <a:rPr lang="en-US" sz="1000">
                          <a:effectLst/>
                        </a:rPr>
                        <a:t>9 390</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33020" algn="ctr">
                        <a:lnSpc>
                          <a:spcPct val="107000"/>
                        </a:lnSpc>
                        <a:spcAft>
                          <a:spcPts val="0"/>
                        </a:spcAft>
                      </a:pPr>
                      <a:r>
                        <a:rPr lang="en-US" sz="1000">
                          <a:effectLst/>
                        </a:rPr>
                        <a:t>375</a:t>
                      </a:r>
                      <a:endParaRPr lang="cs-CZ" sz="100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r h="359241">
                <a:tc rowSpan="2">
                  <a:txBody>
                    <a:bodyPr/>
                    <a:lstStyle/>
                    <a:p>
                      <a:pPr algn="just">
                        <a:lnSpc>
                          <a:spcPct val="107000"/>
                        </a:lnSpc>
                        <a:spcAft>
                          <a:spcPts val="0"/>
                        </a:spcAft>
                      </a:pPr>
                      <a:r>
                        <a:rPr lang="en-US" sz="1000">
                          <a:effectLst/>
                        </a:rPr>
                        <a:t>Total costs + monthly saving – both in March</a:t>
                      </a:r>
                      <a:endParaRPr lang="cs-CZ" sz="1000">
                        <a:effectLst/>
                        <a:latin typeface="Times New Roman"/>
                        <a:ea typeface="Calibri"/>
                        <a:cs typeface="Times New Roman"/>
                      </a:endParaRPr>
                    </a:p>
                  </a:txBody>
                  <a:tcPr marL="29103" marR="59737" marT="18381" marB="0"/>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155 763</a:t>
                      </a:r>
                      <a:endParaRPr lang="cs-CZ" sz="1000">
                        <a:effectLst/>
                        <a:latin typeface="Times New Roman"/>
                        <a:ea typeface="Calibri"/>
                        <a:cs typeface="Times New Roman"/>
                      </a:endParaRPr>
                    </a:p>
                  </a:txBody>
                  <a:tcPr marL="29103" marR="59737" marT="18381" marB="0"/>
                </a:tc>
                <a:tc rowSpan="2">
                  <a:txBody>
                    <a:bodyPr/>
                    <a:lstStyle/>
                    <a:p>
                      <a:pPr marL="47625" algn="ctr">
                        <a:lnSpc>
                          <a:spcPct val="107000"/>
                        </a:lnSpc>
                        <a:spcAft>
                          <a:spcPts val="0"/>
                        </a:spcAft>
                      </a:pPr>
                      <a:r>
                        <a:rPr lang="en-US" sz="1000">
                          <a:effectLst/>
                        </a:rPr>
                        <a:t>158 368</a:t>
                      </a:r>
                      <a:endParaRPr lang="cs-CZ" sz="1000">
                        <a:effectLst/>
                        <a:latin typeface="Times New Roman"/>
                        <a:ea typeface="Calibri"/>
                        <a:cs typeface="Times New Roman"/>
                      </a:endParaRPr>
                    </a:p>
                  </a:txBody>
                  <a:tcPr marL="29103" marR="59737" marT="18381" marB="0" anchor="ctr"/>
                </a:tc>
                <a:tc rowSpan="2">
                  <a:txBody>
                    <a:bodyPr/>
                    <a:lstStyle/>
                    <a:p>
                      <a:pPr marL="52070" algn="ctr">
                        <a:lnSpc>
                          <a:spcPct val="107000"/>
                        </a:lnSpc>
                        <a:spcAft>
                          <a:spcPts val="0"/>
                        </a:spcAft>
                      </a:pPr>
                      <a:r>
                        <a:rPr lang="en-US" sz="1000">
                          <a:effectLst/>
                        </a:rPr>
                        <a:t>725 763</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2 605</a:t>
                      </a:r>
                      <a:endParaRPr lang="cs-CZ" sz="100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r h="359241">
                <a:tc rowSpan="2">
                  <a:txBody>
                    <a:bodyPr/>
                    <a:lstStyle/>
                    <a:p>
                      <a:pPr algn="just">
                        <a:lnSpc>
                          <a:spcPct val="107000"/>
                        </a:lnSpc>
                        <a:spcAft>
                          <a:spcPts val="0"/>
                        </a:spcAft>
                      </a:pPr>
                      <a:r>
                        <a:rPr lang="en-US" sz="1000">
                          <a:effectLst/>
                        </a:rPr>
                        <a:t>Drop - March (lost revenues minus total monthly saving) (in thousand CZK)</a:t>
                      </a:r>
                      <a:endParaRPr lang="cs-CZ" sz="1000">
                        <a:effectLst/>
                        <a:latin typeface="Times New Roman"/>
                        <a:ea typeface="Calibri"/>
                        <a:cs typeface="Times New Roman"/>
                      </a:endParaRPr>
                    </a:p>
                  </a:txBody>
                  <a:tcPr marL="29103" marR="59737" marT="18381" marB="0"/>
                </a:tc>
                <a:tc>
                  <a:txBody>
                    <a:bodyPr/>
                    <a:lstStyle/>
                    <a:p>
                      <a:pPr marL="3175">
                        <a:lnSpc>
                          <a:spcPct val="107000"/>
                        </a:lnSpc>
                        <a:spcAft>
                          <a:spcPts val="0"/>
                        </a:spcAft>
                      </a:pPr>
                      <a:r>
                        <a:rPr lang="en-US" sz="1000">
                          <a:effectLst/>
                        </a:rPr>
                        <a:t>Non-commercial</a:t>
                      </a:r>
                      <a:endParaRPr lang="cs-CZ" sz="1000">
                        <a:effectLst/>
                        <a:latin typeface="Times New Roman"/>
                        <a:ea typeface="Calibri"/>
                        <a:cs typeface="Times New Roman"/>
                      </a:endParaRPr>
                    </a:p>
                  </a:txBody>
                  <a:tcPr marL="29103" marR="59737" marT="18381" marB="0"/>
                </a:tc>
                <a:tc>
                  <a:txBody>
                    <a:bodyPr/>
                    <a:lstStyle/>
                    <a:p>
                      <a:pPr marL="46990" algn="ctr">
                        <a:lnSpc>
                          <a:spcPct val="107000"/>
                        </a:lnSpc>
                        <a:spcAft>
                          <a:spcPts val="0"/>
                        </a:spcAft>
                      </a:pPr>
                      <a:r>
                        <a:rPr lang="en-US" sz="1000">
                          <a:effectLst/>
                        </a:rPr>
                        <a:t>19 526</a:t>
                      </a:r>
                      <a:endParaRPr lang="cs-CZ" sz="1000">
                        <a:effectLst/>
                        <a:latin typeface="Times New Roman"/>
                        <a:ea typeface="Calibri"/>
                        <a:cs typeface="Times New Roman"/>
                      </a:endParaRPr>
                    </a:p>
                  </a:txBody>
                  <a:tcPr marL="29103" marR="59737" marT="18381" marB="0"/>
                </a:tc>
                <a:tc rowSpan="2">
                  <a:txBody>
                    <a:bodyPr/>
                    <a:lstStyle/>
                    <a:p>
                      <a:pPr marL="47625" algn="ctr">
                        <a:lnSpc>
                          <a:spcPct val="107000"/>
                        </a:lnSpc>
                        <a:spcAft>
                          <a:spcPts val="0"/>
                        </a:spcAft>
                      </a:pPr>
                      <a:r>
                        <a:rPr lang="en-US" sz="1000">
                          <a:effectLst/>
                        </a:rPr>
                        <a:t>20 511</a:t>
                      </a:r>
                      <a:endParaRPr lang="cs-CZ" sz="1000">
                        <a:effectLst/>
                        <a:latin typeface="Times New Roman"/>
                        <a:ea typeface="Calibri"/>
                        <a:cs typeface="Times New Roman"/>
                      </a:endParaRPr>
                    </a:p>
                  </a:txBody>
                  <a:tcPr marL="29103" marR="59737" marT="18381" marB="0" anchor="ctr"/>
                </a:tc>
                <a:tc rowSpan="2">
                  <a:txBody>
                    <a:bodyPr/>
                    <a:lstStyle/>
                    <a:p>
                      <a:pPr marL="52070" algn="ctr">
                        <a:lnSpc>
                          <a:spcPct val="107000"/>
                        </a:lnSpc>
                        <a:spcAft>
                          <a:spcPts val="0"/>
                        </a:spcAft>
                      </a:pPr>
                      <a:r>
                        <a:rPr lang="en-US" sz="1000">
                          <a:effectLst/>
                        </a:rPr>
                        <a:t>93 997</a:t>
                      </a:r>
                      <a:endParaRPr lang="cs-CZ" sz="1000">
                        <a:effectLst/>
                        <a:latin typeface="Times New Roman"/>
                        <a:ea typeface="Calibri"/>
                        <a:cs typeface="Times New Roman"/>
                      </a:endParaRPr>
                    </a:p>
                  </a:txBody>
                  <a:tcPr marL="29103" marR="59737" marT="18381" marB="0" anchor="ctr"/>
                </a:tc>
              </a:tr>
              <a:tr h="188811">
                <a:tc vMerge="1">
                  <a:txBody>
                    <a:bodyPr/>
                    <a:lstStyle/>
                    <a:p>
                      <a:endParaRPr lang="cs-CZ"/>
                    </a:p>
                  </a:txBody>
                  <a:tcPr/>
                </a:tc>
                <a:tc>
                  <a:txBody>
                    <a:bodyPr/>
                    <a:lstStyle/>
                    <a:p>
                      <a:pPr marL="3175">
                        <a:lnSpc>
                          <a:spcPct val="107000"/>
                        </a:lnSpc>
                        <a:spcAft>
                          <a:spcPts val="0"/>
                        </a:spcAft>
                      </a:pPr>
                      <a:r>
                        <a:rPr lang="en-US" sz="1000">
                          <a:effectLst/>
                        </a:rPr>
                        <a:t>Commercial</a:t>
                      </a:r>
                      <a:endParaRPr lang="cs-CZ" sz="1000">
                        <a:effectLst/>
                        <a:latin typeface="Times New Roman"/>
                        <a:ea typeface="Calibri"/>
                        <a:cs typeface="Times New Roman"/>
                      </a:endParaRPr>
                    </a:p>
                  </a:txBody>
                  <a:tcPr marL="29103" marR="59737" marT="18381" marB="0"/>
                </a:tc>
                <a:tc>
                  <a:txBody>
                    <a:bodyPr/>
                    <a:lstStyle/>
                    <a:p>
                      <a:pPr marL="33020" algn="ctr">
                        <a:lnSpc>
                          <a:spcPct val="107000"/>
                        </a:lnSpc>
                        <a:spcAft>
                          <a:spcPts val="0"/>
                        </a:spcAft>
                      </a:pPr>
                      <a:r>
                        <a:rPr lang="en-US" sz="1000" dirty="0">
                          <a:effectLst/>
                        </a:rPr>
                        <a:t>985</a:t>
                      </a:r>
                      <a:endParaRPr lang="cs-CZ" sz="1000" dirty="0">
                        <a:effectLst/>
                        <a:latin typeface="Times New Roman"/>
                        <a:ea typeface="Calibri"/>
                        <a:cs typeface="Times New Roman"/>
                      </a:endParaRPr>
                    </a:p>
                  </a:txBody>
                  <a:tcPr marL="29103" marR="59737" marT="18381" marB="0"/>
                </a:tc>
                <a:tc vMerge="1">
                  <a:txBody>
                    <a:bodyPr/>
                    <a:lstStyle/>
                    <a:p>
                      <a:endParaRPr lang="cs-CZ"/>
                    </a:p>
                  </a:txBody>
                  <a:tcPr/>
                </a:tc>
                <a:tc vMerge="1">
                  <a:txBody>
                    <a:bodyPr/>
                    <a:lstStyle/>
                    <a:p>
                      <a:endParaRPr lang="cs-CZ"/>
                    </a:p>
                  </a:txBody>
                  <a:tcPr/>
                </a:tc>
              </a:tr>
            </a:tbl>
          </a:graphicData>
        </a:graphic>
      </p:graphicFrame>
      <p:sp>
        <p:nvSpPr>
          <p:cNvPr id="5" name="Rectangle 1"/>
          <p:cNvSpPr>
            <a:spLocks noChangeArrowheads="1"/>
          </p:cNvSpPr>
          <p:nvPr/>
        </p:nvSpPr>
        <p:spPr bwMode="auto">
          <a:xfrm>
            <a:off x="4924425" y="863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30228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8B688E-4375-A744-9137-426DDAFE34D1}"/>
              </a:ext>
            </a:extLst>
          </p:cNvPr>
          <p:cNvSpPr>
            <a:spLocks noGrp="1"/>
          </p:cNvSpPr>
          <p:nvPr>
            <p:ph type="title"/>
          </p:nvPr>
        </p:nvSpPr>
        <p:spPr/>
        <p:txBody>
          <a:bodyPr/>
          <a:lstStyle/>
          <a:p>
            <a:r>
              <a:rPr lang="en-US" dirty="0"/>
              <a:t>OUTCOMES:</a:t>
            </a:r>
            <a:br>
              <a:rPr lang="en-US" dirty="0"/>
            </a:br>
            <a:r>
              <a:rPr lang="en-US" dirty="0"/>
              <a:t/>
            </a:r>
            <a:br>
              <a:rPr lang="en-US" dirty="0"/>
            </a:br>
            <a:r>
              <a:rPr lang="en-US" dirty="0"/>
              <a:t>VISUAL ARTS</a:t>
            </a:r>
            <a:endParaRPr lang="x-none" dirty="0"/>
          </a:p>
        </p:txBody>
      </p:sp>
      <p:grpSp>
        <p:nvGrpSpPr>
          <p:cNvPr id="5" name="Group 10234"/>
          <p:cNvGrpSpPr/>
          <p:nvPr/>
        </p:nvGrpSpPr>
        <p:grpSpPr>
          <a:xfrm>
            <a:off x="4186347" y="1030441"/>
            <a:ext cx="7332982" cy="4734560"/>
            <a:chOff x="0" y="0"/>
            <a:chExt cx="8720327" cy="5330952"/>
          </a:xfrm>
        </p:grpSpPr>
        <p:sp>
          <p:nvSpPr>
            <p:cNvPr id="6" name="Shape 12273"/>
            <p:cNvSpPr/>
            <p:nvPr/>
          </p:nvSpPr>
          <p:spPr>
            <a:xfrm>
              <a:off x="8343900" y="0"/>
              <a:ext cx="376427" cy="5330952"/>
            </a:xfrm>
            <a:custGeom>
              <a:avLst/>
              <a:gdLst/>
              <a:ahLst/>
              <a:cxnLst/>
              <a:rect l="0" t="0" r="0" b="0"/>
              <a:pathLst>
                <a:path w="376427" h="5330952">
                  <a:moveTo>
                    <a:pt x="0" y="0"/>
                  </a:moveTo>
                  <a:lnTo>
                    <a:pt x="376427" y="0"/>
                  </a:lnTo>
                  <a:lnTo>
                    <a:pt x="376427" y="5330952"/>
                  </a:lnTo>
                  <a:lnTo>
                    <a:pt x="0" y="5330952"/>
                  </a:lnTo>
                  <a:lnTo>
                    <a:pt x="0" y="0"/>
                  </a:lnTo>
                </a:path>
              </a:pathLst>
            </a:custGeom>
            <a:ln w="0" cap="flat">
              <a:miter lim="127000"/>
            </a:ln>
          </p:spPr>
          <p:style>
            <a:lnRef idx="0">
              <a:srgbClr val="000000">
                <a:alpha val="0"/>
              </a:srgbClr>
            </a:lnRef>
            <a:fillRef idx="1">
              <a:srgbClr val="C8C8C8">
                <a:alpha val="49803"/>
              </a:srgbClr>
            </a:fillRef>
            <a:effectRef idx="0">
              <a:scrgbClr r="0" g="0" b="0"/>
            </a:effectRef>
            <a:fontRef idx="none"/>
          </p:style>
          <p:txBody>
            <a:bodyPr/>
            <a:lstStyle/>
            <a:p>
              <a:endParaRPr lang="cs-CZ"/>
            </a:p>
          </p:txBody>
        </p:sp>
        <p:sp>
          <p:nvSpPr>
            <p:cNvPr id="7" name="Shape 1312"/>
            <p:cNvSpPr/>
            <p:nvPr/>
          </p:nvSpPr>
          <p:spPr>
            <a:xfrm>
              <a:off x="4156075" y="928878"/>
              <a:ext cx="1212342" cy="2193417"/>
            </a:xfrm>
            <a:custGeom>
              <a:avLst/>
              <a:gdLst/>
              <a:ahLst/>
              <a:cxnLst/>
              <a:rect l="0" t="0" r="0" b="0"/>
              <a:pathLst>
                <a:path w="1212342" h="2193417">
                  <a:moveTo>
                    <a:pt x="0" y="0"/>
                  </a:moveTo>
                  <a:cubicBezTo>
                    <a:pt x="669544" y="0"/>
                    <a:pt x="1212342" y="542925"/>
                    <a:pt x="1212342" y="1212469"/>
                  </a:cubicBezTo>
                  <a:cubicBezTo>
                    <a:pt x="1212342" y="1600581"/>
                    <a:pt x="1026541" y="1965198"/>
                    <a:pt x="712597" y="2193417"/>
                  </a:cubicBezTo>
                  <a:lnTo>
                    <a:pt x="0" y="1212469"/>
                  </a:lnTo>
                  <a:lnTo>
                    <a:pt x="0" y="0"/>
                  </a:lnTo>
                  <a:close/>
                </a:path>
              </a:pathLst>
            </a:custGeom>
            <a:ln w="0" cap="flat">
              <a:miter lim="127000"/>
            </a:ln>
          </p:spPr>
          <p:style>
            <a:lnRef idx="0">
              <a:srgbClr val="000000">
                <a:alpha val="0"/>
              </a:srgbClr>
            </a:lnRef>
            <a:fillRef idx="1">
              <a:srgbClr val="40BAD2"/>
            </a:fillRef>
            <a:effectRef idx="0">
              <a:scrgbClr r="0" g="0" b="0"/>
            </a:effectRef>
            <a:fontRef idx="none"/>
          </p:style>
          <p:txBody>
            <a:bodyPr/>
            <a:lstStyle/>
            <a:p>
              <a:endParaRPr lang="cs-CZ"/>
            </a:p>
          </p:txBody>
        </p:sp>
        <p:sp>
          <p:nvSpPr>
            <p:cNvPr id="8" name="Shape 1313"/>
            <p:cNvSpPr/>
            <p:nvPr/>
          </p:nvSpPr>
          <p:spPr>
            <a:xfrm>
              <a:off x="4156075" y="928878"/>
              <a:ext cx="1212342" cy="2193417"/>
            </a:xfrm>
            <a:custGeom>
              <a:avLst/>
              <a:gdLst/>
              <a:ahLst/>
              <a:cxnLst/>
              <a:rect l="0" t="0" r="0" b="0"/>
              <a:pathLst>
                <a:path w="1212342" h="2193417">
                  <a:moveTo>
                    <a:pt x="0" y="0"/>
                  </a:moveTo>
                  <a:cubicBezTo>
                    <a:pt x="669544" y="0"/>
                    <a:pt x="1212342" y="542925"/>
                    <a:pt x="1212342" y="1212469"/>
                  </a:cubicBezTo>
                  <a:cubicBezTo>
                    <a:pt x="1212342" y="1600581"/>
                    <a:pt x="1026541" y="1965198"/>
                    <a:pt x="712597" y="2193417"/>
                  </a:cubicBezTo>
                  <a:lnTo>
                    <a:pt x="0" y="1212469"/>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9" name="Shape 1314"/>
            <p:cNvSpPr/>
            <p:nvPr/>
          </p:nvSpPr>
          <p:spPr>
            <a:xfrm>
              <a:off x="2902331" y="1914144"/>
              <a:ext cx="1966341" cy="1601724"/>
            </a:xfrm>
            <a:custGeom>
              <a:avLst/>
              <a:gdLst/>
              <a:ahLst/>
              <a:cxnLst/>
              <a:rect l="0" t="0" r="0" b="0"/>
              <a:pathLst>
                <a:path w="1966341" h="1601724">
                  <a:moveTo>
                    <a:pt x="62738" y="0"/>
                  </a:moveTo>
                  <a:lnTo>
                    <a:pt x="1253744" y="227203"/>
                  </a:lnTo>
                  <a:lnTo>
                    <a:pt x="1966341" y="1208151"/>
                  </a:lnTo>
                  <a:cubicBezTo>
                    <a:pt x="1424686" y="1601724"/>
                    <a:pt x="666369" y="1481582"/>
                    <a:pt x="272796" y="939927"/>
                  </a:cubicBezTo>
                  <a:cubicBezTo>
                    <a:pt x="76073" y="669036"/>
                    <a:pt x="0" y="328930"/>
                    <a:pt x="62738" y="0"/>
                  </a:cubicBezTo>
                  <a:close/>
                </a:path>
              </a:pathLst>
            </a:custGeom>
            <a:ln w="0" cap="flat">
              <a:round/>
            </a:ln>
          </p:spPr>
          <p:style>
            <a:lnRef idx="0">
              <a:srgbClr val="000000">
                <a:alpha val="0"/>
              </a:srgbClr>
            </a:lnRef>
            <a:fillRef idx="1">
              <a:srgbClr val="FAB900"/>
            </a:fillRef>
            <a:effectRef idx="0">
              <a:scrgbClr r="0" g="0" b="0"/>
            </a:effectRef>
            <a:fontRef idx="none"/>
          </p:style>
          <p:txBody>
            <a:bodyPr/>
            <a:lstStyle/>
            <a:p>
              <a:endParaRPr lang="cs-CZ"/>
            </a:p>
          </p:txBody>
        </p:sp>
        <p:sp>
          <p:nvSpPr>
            <p:cNvPr id="10" name="Shape 1315"/>
            <p:cNvSpPr/>
            <p:nvPr/>
          </p:nvSpPr>
          <p:spPr>
            <a:xfrm>
              <a:off x="2902331" y="1914144"/>
              <a:ext cx="1966341" cy="1601724"/>
            </a:xfrm>
            <a:custGeom>
              <a:avLst/>
              <a:gdLst/>
              <a:ahLst/>
              <a:cxnLst/>
              <a:rect l="0" t="0" r="0" b="0"/>
              <a:pathLst>
                <a:path w="1966341" h="1601724">
                  <a:moveTo>
                    <a:pt x="1966341" y="1208151"/>
                  </a:moveTo>
                  <a:cubicBezTo>
                    <a:pt x="1424686" y="1601724"/>
                    <a:pt x="666369" y="1481582"/>
                    <a:pt x="272796" y="939927"/>
                  </a:cubicBezTo>
                  <a:cubicBezTo>
                    <a:pt x="76073" y="669036"/>
                    <a:pt x="0" y="328930"/>
                    <a:pt x="62738" y="0"/>
                  </a:cubicBezTo>
                  <a:lnTo>
                    <a:pt x="1253744" y="227203"/>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11" name="Shape 1316"/>
            <p:cNvSpPr/>
            <p:nvPr/>
          </p:nvSpPr>
          <p:spPr>
            <a:xfrm>
              <a:off x="2965069" y="1695069"/>
              <a:ext cx="1191006" cy="446278"/>
            </a:xfrm>
            <a:custGeom>
              <a:avLst/>
              <a:gdLst/>
              <a:ahLst/>
              <a:cxnLst/>
              <a:rect l="0" t="0" r="0" b="0"/>
              <a:pathLst>
                <a:path w="1191006" h="446278">
                  <a:moveTo>
                    <a:pt x="63627" y="0"/>
                  </a:moveTo>
                  <a:lnTo>
                    <a:pt x="1191006" y="446278"/>
                  </a:lnTo>
                  <a:lnTo>
                    <a:pt x="0" y="219075"/>
                  </a:lnTo>
                  <a:cubicBezTo>
                    <a:pt x="14351" y="144272"/>
                    <a:pt x="35560" y="70866"/>
                    <a:pt x="63627" y="0"/>
                  </a:cubicBezTo>
                  <a:close/>
                </a:path>
              </a:pathLst>
            </a:custGeom>
            <a:ln w="0" cap="flat">
              <a:round/>
            </a:ln>
          </p:spPr>
          <p:style>
            <a:lnRef idx="0">
              <a:srgbClr val="000000">
                <a:alpha val="0"/>
              </a:srgbClr>
            </a:lnRef>
            <a:fillRef idx="1">
              <a:srgbClr val="90BB23"/>
            </a:fillRef>
            <a:effectRef idx="0">
              <a:scrgbClr r="0" g="0" b="0"/>
            </a:effectRef>
            <a:fontRef idx="none"/>
          </p:style>
          <p:txBody>
            <a:bodyPr/>
            <a:lstStyle/>
            <a:p>
              <a:endParaRPr lang="cs-CZ"/>
            </a:p>
          </p:txBody>
        </p:sp>
        <p:sp>
          <p:nvSpPr>
            <p:cNvPr id="12" name="Shape 1317"/>
            <p:cNvSpPr/>
            <p:nvPr/>
          </p:nvSpPr>
          <p:spPr>
            <a:xfrm>
              <a:off x="2965069" y="1695069"/>
              <a:ext cx="1191006" cy="446278"/>
            </a:xfrm>
            <a:custGeom>
              <a:avLst/>
              <a:gdLst/>
              <a:ahLst/>
              <a:cxnLst/>
              <a:rect l="0" t="0" r="0" b="0"/>
              <a:pathLst>
                <a:path w="1191006" h="446278">
                  <a:moveTo>
                    <a:pt x="0" y="219075"/>
                  </a:moveTo>
                  <a:cubicBezTo>
                    <a:pt x="14351" y="144272"/>
                    <a:pt x="35560" y="70866"/>
                    <a:pt x="63627" y="0"/>
                  </a:cubicBezTo>
                  <a:lnTo>
                    <a:pt x="1191006" y="446278"/>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13" name="Shape 1318"/>
            <p:cNvSpPr/>
            <p:nvPr/>
          </p:nvSpPr>
          <p:spPr>
            <a:xfrm>
              <a:off x="3028696" y="1117727"/>
              <a:ext cx="1127379" cy="1023620"/>
            </a:xfrm>
            <a:custGeom>
              <a:avLst/>
              <a:gdLst/>
              <a:ahLst/>
              <a:cxnLst/>
              <a:rect l="0" t="0" r="0" b="0"/>
              <a:pathLst>
                <a:path w="1127379" h="1023620">
                  <a:moveTo>
                    <a:pt x="477647" y="0"/>
                  </a:moveTo>
                  <a:lnTo>
                    <a:pt x="1127379" y="1023620"/>
                  </a:lnTo>
                  <a:lnTo>
                    <a:pt x="0" y="577342"/>
                  </a:lnTo>
                  <a:cubicBezTo>
                    <a:pt x="94361" y="339217"/>
                    <a:pt x="261493" y="137160"/>
                    <a:pt x="477647" y="0"/>
                  </a:cubicBezTo>
                  <a:close/>
                </a:path>
              </a:pathLst>
            </a:custGeom>
            <a:ln w="0" cap="flat">
              <a:round/>
            </a:ln>
          </p:spPr>
          <p:style>
            <a:lnRef idx="0">
              <a:srgbClr val="000000">
                <a:alpha val="0"/>
              </a:srgbClr>
            </a:lnRef>
            <a:fillRef idx="1">
              <a:srgbClr val="EE7008"/>
            </a:fillRef>
            <a:effectRef idx="0">
              <a:scrgbClr r="0" g="0" b="0"/>
            </a:effectRef>
            <a:fontRef idx="none"/>
          </p:style>
          <p:txBody>
            <a:bodyPr/>
            <a:lstStyle/>
            <a:p>
              <a:endParaRPr lang="cs-CZ"/>
            </a:p>
          </p:txBody>
        </p:sp>
        <p:sp>
          <p:nvSpPr>
            <p:cNvPr id="14" name="Shape 1319"/>
            <p:cNvSpPr/>
            <p:nvPr/>
          </p:nvSpPr>
          <p:spPr>
            <a:xfrm>
              <a:off x="3028696" y="1117727"/>
              <a:ext cx="1127379" cy="1023620"/>
            </a:xfrm>
            <a:custGeom>
              <a:avLst/>
              <a:gdLst/>
              <a:ahLst/>
              <a:cxnLst/>
              <a:rect l="0" t="0" r="0" b="0"/>
              <a:pathLst>
                <a:path w="1127379" h="1023620">
                  <a:moveTo>
                    <a:pt x="0" y="577342"/>
                  </a:moveTo>
                  <a:cubicBezTo>
                    <a:pt x="94361" y="339217"/>
                    <a:pt x="261493" y="137160"/>
                    <a:pt x="477647" y="0"/>
                  </a:cubicBezTo>
                  <a:lnTo>
                    <a:pt x="1127379" y="1023620"/>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15" name="Shape 1320"/>
            <p:cNvSpPr/>
            <p:nvPr/>
          </p:nvSpPr>
          <p:spPr>
            <a:xfrm>
              <a:off x="3506343" y="1044321"/>
              <a:ext cx="649732" cy="1097026"/>
            </a:xfrm>
            <a:custGeom>
              <a:avLst/>
              <a:gdLst/>
              <a:ahLst/>
              <a:cxnLst/>
              <a:rect l="0" t="0" r="0" b="0"/>
              <a:pathLst>
                <a:path w="649732" h="1097026">
                  <a:moveTo>
                    <a:pt x="133477" y="0"/>
                  </a:moveTo>
                  <a:lnTo>
                    <a:pt x="649732" y="1097026"/>
                  </a:lnTo>
                  <a:lnTo>
                    <a:pt x="0" y="73406"/>
                  </a:lnTo>
                  <a:cubicBezTo>
                    <a:pt x="42926" y="46101"/>
                    <a:pt x="87503" y="21590"/>
                    <a:pt x="133477" y="0"/>
                  </a:cubicBezTo>
                  <a:close/>
                </a:path>
              </a:pathLst>
            </a:custGeom>
            <a:ln w="0" cap="flat">
              <a:round/>
            </a:ln>
          </p:spPr>
          <p:style>
            <a:lnRef idx="0">
              <a:srgbClr val="000000">
                <a:alpha val="0"/>
              </a:srgbClr>
            </a:lnRef>
            <a:fillRef idx="1">
              <a:srgbClr val="1AB39F"/>
            </a:fillRef>
            <a:effectRef idx="0">
              <a:scrgbClr r="0" g="0" b="0"/>
            </a:effectRef>
            <a:fontRef idx="none"/>
          </p:style>
          <p:txBody>
            <a:bodyPr/>
            <a:lstStyle/>
            <a:p>
              <a:endParaRPr lang="cs-CZ"/>
            </a:p>
          </p:txBody>
        </p:sp>
        <p:sp>
          <p:nvSpPr>
            <p:cNvPr id="16" name="Shape 1321"/>
            <p:cNvSpPr/>
            <p:nvPr/>
          </p:nvSpPr>
          <p:spPr>
            <a:xfrm>
              <a:off x="3506343" y="1044321"/>
              <a:ext cx="649732" cy="1097026"/>
            </a:xfrm>
            <a:custGeom>
              <a:avLst/>
              <a:gdLst/>
              <a:ahLst/>
              <a:cxnLst/>
              <a:rect l="0" t="0" r="0" b="0"/>
              <a:pathLst>
                <a:path w="649732" h="1097026">
                  <a:moveTo>
                    <a:pt x="0" y="73406"/>
                  </a:moveTo>
                  <a:cubicBezTo>
                    <a:pt x="42926" y="46101"/>
                    <a:pt x="87503" y="21590"/>
                    <a:pt x="133477" y="0"/>
                  </a:cubicBezTo>
                  <a:lnTo>
                    <a:pt x="649732" y="1097026"/>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17" name="Shape 1322"/>
            <p:cNvSpPr/>
            <p:nvPr/>
          </p:nvSpPr>
          <p:spPr>
            <a:xfrm>
              <a:off x="3639821" y="928878"/>
              <a:ext cx="516255" cy="1212469"/>
            </a:xfrm>
            <a:custGeom>
              <a:avLst/>
              <a:gdLst/>
              <a:ahLst/>
              <a:cxnLst/>
              <a:rect l="0" t="0" r="0" b="0"/>
              <a:pathLst>
                <a:path w="516255" h="1212469">
                  <a:moveTo>
                    <a:pt x="516255" y="0"/>
                  </a:moveTo>
                  <a:lnTo>
                    <a:pt x="516255" y="1212469"/>
                  </a:lnTo>
                  <a:lnTo>
                    <a:pt x="0" y="115443"/>
                  </a:lnTo>
                  <a:cubicBezTo>
                    <a:pt x="161417" y="39497"/>
                    <a:pt x="337693" y="0"/>
                    <a:pt x="516255" y="0"/>
                  </a:cubicBezTo>
                  <a:close/>
                </a:path>
              </a:pathLst>
            </a:custGeom>
            <a:ln w="0" cap="flat">
              <a:round/>
            </a:ln>
          </p:spPr>
          <p:style>
            <a:lnRef idx="0">
              <a:srgbClr val="000000">
                <a:alpha val="0"/>
              </a:srgbClr>
            </a:lnRef>
            <a:fillRef idx="1">
              <a:srgbClr val="D5393D"/>
            </a:fillRef>
            <a:effectRef idx="0">
              <a:scrgbClr r="0" g="0" b="0"/>
            </a:effectRef>
            <a:fontRef idx="none"/>
          </p:style>
          <p:txBody>
            <a:bodyPr/>
            <a:lstStyle/>
            <a:p>
              <a:endParaRPr lang="cs-CZ"/>
            </a:p>
          </p:txBody>
        </p:sp>
        <p:sp>
          <p:nvSpPr>
            <p:cNvPr id="18" name="Shape 1323"/>
            <p:cNvSpPr/>
            <p:nvPr/>
          </p:nvSpPr>
          <p:spPr>
            <a:xfrm>
              <a:off x="3639821" y="928878"/>
              <a:ext cx="516255" cy="1212469"/>
            </a:xfrm>
            <a:custGeom>
              <a:avLst/>
              <a:gdLst/>
              <a:ahLst/>
              <a:cxnLst/>
              <a:rect l="0" t="0" r="0" b="0"/>
              <a:pathLst>
                <a:path w="516255" h="1212469">
                  <a:moveTo>
                    <a:pt x="0" y="115443"/>
                  </a:moveTo>
                  <a:cubicBezTo>
                    <a:pt x="161417" y="39497"/>
                    <a:pt x="337693" y="0"/>
                    <a:pt x="516255" y="0"/>
                  </a:cubicBezTo>
                  <a:lnTo>
                    <a:pt x="516255" y="1212469"/>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19" name="Rectangle 1324"/>
            <p:cNvSpPr/>
            <p:nvPr/>
          </p:nvSpPr>
          <p:spPr>
            <a:xfrm>
              <a:off x="4830826" y="1715914"/>
              <a:ext cx="280718"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40</a:t>
              </a:r>
              <a:endParaRPr lang="cs-CZ" sz="1200">
                <a:effectLst/>
                <a:latin typeface="Times New Roman"/>
                <a:ea typeface="Calibri"/>
                <a:cs typeface="Times New Roman"/>
              </a:endParaRPr>
            </a:p>
          </p:txBody>
        </p:sp>
        <p:sp>
          <p:nvSpPr>
            <p:cNvPr id="20" name="Rectangle 1325"/>
            <p:cNvSpPr/>
            <p:nvPr/>
          </p:nvSpPr>
          <p:spPr>
            <a:xfrm>
              <a:off x="5042662" y="1715914"/>
              <a:ext cx="222943"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a:t>
              </a:r>
              <a:endParaRPr lang="cs-CZ" sz="1200">
                <a:effectLst/>
                <a:latin typeface="Times New Roman"/>
                <a:ea typeface="Calibri"/>
                <a:cs typeface="Times New Roman"/>
              </a:endParaRPr>
            </a:p>
          </p:txBody>
        </p:sp>
        <p:sp>
          <p:nvSpPr>
            <p:cNvPr id="21" name="Rectangle 1326"/>
            <p:cNvSpPr/>
            <p:nvPr/>
          </p:nvSpPr>
          <p:spPr>
            <a:xfrm>
              <a:off x="3392424" y="2782714"/>
              <a:ext cx="281637"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38</a:t>
              </a:r>
              <a:endParaRPr lang="cs-CZ" sz="1200">
                <a:effectLst/>
                <a:latin typeface="Times New Roman"/>
                <a:ea typeface="Calibri"/>
                <a:cs typeface="Times New Roman"/>
              </a:endParaRPr>
            </a:p>
          </p:txBody>
        </p:sp>
        <p:sp>
          <p:nvSpPr>
            <p:cNvPr id="22" name="Rectangle 1327"/>
            <p:cNvSpPr/>
            <p:nvPr/>
          </p:nvSpPr>
          <p:spPr>
            <a:xfrm>
              <a:off x="3604260" y="2782714"/>
              <a:ext cx="222943"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a:t>
              </a:r>
              <a:endParaRPr lang="cs-CZ" sz="1200">
                <a:effectLst/>
                <a:latin typeface="Times New Roman"/>
                <a:ea typeface="Calibri"/>
                <a:cs typeface="Times New Roman"/>
              </a:endParaRPr>
            </a:p>
          </p:txBody>
        </p:sp>
        <p:sp>
          <p:nvSpPr>
            <p:cNvPr id="23" name="Rectangle 1328"/>
            <p:cNvSpPr/>
            <p:nvPr/>
          </p:nvSpPr>
          <p:spPr>
            <a:xfrm>
              <a:off x="2687447" y="1649112"/>
              <a:ext cx="131555"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3</a:t>
              </a:r>
              <a:endParaRPr lang="cs-CZ" sz="1200">
                <a:effectLst/>
                <a:latin typeface="Times New Roman"/>
                <a:ea typeface="Calibri"/>
                <a:cs typeface="Times New Roman"/>
              </a:endParaRPr>
            </a:p>
          </p:txBody>
        </p:sp>
        <p:sp>
          <p:nvSpPr>
            <p:cNvPr id="24" name="Rectangle 1329"/>
            <p:cNvSpPr/>
            <p:nvPr/>
          </p:nvSpPr>
          <p:spPr>
            <a:xfrm>
              <a:off x="2786507" y="1649112"/>
              <a:ext cx="222943"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a:t>
              </a:r>
              <a:endParaRPr lang="cs-CZ" sz="1200">
                <a:effectLst/>
                <a:latin typeface="Times New Roman"/>
                <a:ea typeface="Calibri"/>
                <a:cs typeface="Times New Roman"/>
              </a:endParaRPr>
            </a:p>
          </p:txBody>
        </p:sp>
        <p:sp>
          <p:nvSpPr>
            <p:cNvPr id="25" name="Rectangle 1330"/>
            <p:cNvSpPr/>
            <p:nvPr/>
          </p:nvSpPr>
          <p:spPr>
            <a:xfrm>
              <a:off x="3230246" y="1477535"/>
              <a:ext cx="272611"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10</a:t>
              </a:r>
              <a:endParaRPr lang="cs-CZ" sz="1200">
                <a:effectLst/>
                <a:latin typeface="Times New Roman"/>
                <a:ea typeface="Calibri"/>
                <a:cs typeface="Times New Roman"/>
              </a:endParaRPr>
            </a:p>
          </p:txBody>
        </p:sp>
        <p:sp>
          <p:nvSpPr>
            <p:cNvPr id="26" name="Rectangle 1331"/>
            <p:cNvSpPr/>
            <p:nvPr/>
          </p:nvSpPr>
          <p:spPr>
            <a:xfrm>
              <a:off x="3435985" y="1477535"/>
              <a:ext cx="222943"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a:t>
              </a:r>
              <a:endParaRPr lang="cs-CZ" sz="1200">
                <a:effectLst/>
                <a:latin typeface="Times New Roman"/>
                <a:ea typeface="Calibri"/>
                <a:cs typeface="Times New Roman"/>
              </a:endParaRPr>
            </a:p>
          </p:txBody>
        </p:sp>
        <p:sp>
          <p:nvSpPr>
            <p:cNvPr id="27" name="Rectangle 1332"/>
            <p:cNvSpPr/>
            <p:nvPr/>
          </p:nvSpPr>
          <p:spPr>
            <a:xfrm>
              <a:off x="3279395" y="839233"/>
              <a:ext cx="134521"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2</a:t>
              </a:r>
              <a:endParaRPr lang="cs-CZ" sz="1200">
                <a:effectLst/>
                <a:latin typeface="Times New Roman"/>
                <a:ea typeface="Calibri"/>
                <a:cs typeface="Times New Roman"/>
              </a:endParaRPr>
            </a:p>
          </p:txBody>
        </p:sp>
        <p:sp>
          <p:nvSpPr>
            <p:cNvPr id="28" name="Rectangle 1333"/>
            <p:cNvSpPr/>
            <p:nvPr/>
          </p:nvSpPr>
          <p:spPr>
            <a:xfrm>
              <a:off x="3379978" y="839233"/>
              <a:ext cx="222943"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a:t>
              </a:r>
              <a:endParaRPr lang="cs-CZ" sz="1200">
                <a:effectLst/>
                <a:latin typeface="Times New Roman"/>
                <a:ea typeface="Calibri"/>
                <a:cs typeface="Times New Roman"/>
              </a:endParaRPr>
            </a:p>
          </p:txBody>
        </p:sp>
        <p:sp>
          <p:nvSpPr>
            <p:cNvPr id="29" name="Rectangle 1334"/>
            <p:cNvSpPr/>
            <p:nvPr/>
          </p:nvSpPr>
          <p:spPr>
            <a:xfrm>
              <a:off x="3821303" y="1067833"/>
              <a:ext cx="131555"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7</a:t>
              </a:r>
              <a:endParaRPr lang="cs-CZ" sz="1200">
                <a:effectLst/>
                <a:latin typeface="Times New Roman"/>
                <a:ea typeface="Calibri"/>
                <a:cs typeface="Times New Roman"/>
              </a:endParaRPr>
            </a:p>
          </p:txBody>
        </p:sp>
        <p:sp>
          <p:nvSpPr>
            <p:cNvPr id="30" name="Rectangle 1335"/>
            <p:cNvSpPr/>
            <p:nvPr/>
          </p:nvSpPr>
          <p:spPr>
            <a:xfrm>
              <a:off x="3920363" y="1067833"/>
              <a:ext cx="222943" cy="272871"/>
            </a:xfrm>
            <a:prstGeom prst="rect">
              <a:avLst/>
            </a:prstGeom>
            <a:ln>
              <a:noFill/>
            </a:ln>
          </p:spPr>
          <p:txBody>
            <a:bodyPr vert="horz" lIns="0" tIns="0" rIns="0" bIns="0" rtlCol="0">
              <a:noAutofit/>
            </a:bodyPr>
            <a:lstStyle/>
            <a:p>
              <a:pPr>
                <a:lnSpc>
                  <a:spcPct val="107000"/>
                </a:lnSpc>
                <a:spcAft>
                  <a:spcPts val="800"/>
                </a:spcAft>
              </a:pPr>
              <a:r>
                <a:rPr lang="cs-CZ" sz="1600" b="1">
                  <a:solidFill>
                    <a:srgbClr val="404040"/>
                  </a:solidFill>
                  <a:effectLst/>
                  <a:latin typeface="Corbel"/>
                  <a:ea typeface="Corbel"/>
                  <a:cs typeface="Corbel"/>
                </a:rPr>
                <a:t>%</a:t>
              </a:r>
              <a:endParaRPr lang="cs-CZ" sz="1200">
                <a:effectLst/>
                <a:latin typeface="Times New Roman"/>
                <a:ea typeface="Calibri"/>
                <a:cs typeface="Times New Roman"/>
              </a:endParaRPr>
            </a:p>
          </p:txBody>
        </p:sp>
        <p:sp>
          <p:nvSpPr>
            <p:cNvPr id="31" name="Shape 12274"/>
            <p:cNvSpPr/>
            <p:nvPr/>
          </p:nvSpPr>
          <p:spPr>
            <a:xfrm>
              <a:off x="1910334" y="4170427"/>
              <a:ext cx="83820" cy="83820"/>
            </a:xfrm>
            <a:custGeom>
              <a:avLst/>
              <a:gdLst/>
              <a:ahLst/>
              <a:cxnLst/>
              <a:rect l="0" t="0" r="0" b="0"/>
              <a:pathLst>
                <a:path w="83820" h="83820">
                  <a:moveTo>
                    <a:pt x="0" y="0"/>
                  </a:moveTo>
                  <a:lnTo>
                    <a:pt x="83820" y="0"/>
                  </a:lnTo>
                  <a:lnTo>
                    <a:pt x="83820" y="83820"/>
                  </a:lnTo>
                  <a:lnTo>
                    <a:pt x="0" y="83820"/>
                  </a:lnTo>
                  <a:lnTo>
                    <a:pt x="0" y="0"/>
                  </a:lnTo>
                </a:path>
              </a:pathLst>
            </a:custGeom>
            <a:ln w="0" cap="flat">
              <a:round/>
            </a:ln>
          </p:spPr>
          <p:style>
            <a:lnRef idx="0">
              <a:srgbClr val="000000">
                <a:alpha val="0"/>
              </a:srgbClr>
            </a:lnRef>
            <a:fillRef idx="1">
              <a:srgbClr val="40BAD2"/>
            </a:fillRef>
            <a:effectRef idx="0">
              <a:scrgbClr r="0" g="0" b="0"/>
            </a:effectRef>
            <a:fontRef idx="none"/>
          </p:style>
          <p:txBody>
            <a:bodyPr/>
            <a:lstStyle/>
            <a:p>
              <a:endParaRPr lang="cs-CZ"/>
            </a:p>
          </p:txBody>
        </p:sp>
        <p:sp>
          <p:nvSpPr>
            <p:cNvPr id="32" name="Shape 1337"/>
            <p:cNvSpPr/>
            <p:nvPr/>
          </p:nvSpPr>
          <p:spPr>
            <a:xfrm>
              <a:off x="1910334" y="4170427"/>
              <a:ext cx="83820" cy="83820"/>
            </a:xfrm>
            <a:custGeom>
              <a:avLst/>
              <a:gdLst/>
              <a:ahLst/>
              <a:cxnLst/>
              <a:rect l="0" t="0" r="0" b="0"/>
              <a:pathLst>
                <a:path w="83820" h="83820">
                  <a:moveTo>
                    <a:pt x="0" y="83820"/>
                  </a:moveTo>
                  <a:lnTo>
                    <a:pt x="83820" y="83820"/>
                  </a:lnTo>
                  <a:lnTo>
                    <a:pt x="83820" y="0"/>
                  </a:lnTo>
                  <a:lnTo>
                    <a:pt x="0" y="0"/>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33" name="Rectangle 1338"/>
            <p:cNvSpPr/>
            <p:nvPr/>
          </p:nvSpPr>
          <p:spPr>
            <a:xfrm>
              <a:off x="2031745" y="4143109"/>
              <a:ext cx="5687942" cy="205166"/>
            </a:xfrm>
            <a:prstGeom prst="rect">
              <a:avLst/>
            </a:prstGeom>
            <a:ln>
              <a:noFill/>
            </a:ln>
          </p:spPr>
          <p:txBody>
            <a:bodyPr vert="horz" lIns="0" tIns="0" rIns="0" bIns="0" rtlCol="0">
              <a:noAutofit/>
            </a:bodyPr>
            <a:lstStyle/>
            <a:p>
              <a:pPr>
                <a:lnSpc>
                  <a:spcPct val="107000"/>
                </a:lnSpc>
                <a:spcAft>
                  <a:spcPts val="800"/>
                </a:spcAft>
              </a:pPr>
              <a:r>
                <a:rPr lang="cs-CZ" sz="1200">
                  <a:solidFill>
                    <a:srgbClr val="595959"/>
                  </a:solidFill>
                  <a:effectLst/>
                  <a:latin typeface="Corbel"/>
                  <a:ea typeface="Corbel"/>
                  <a:cs typeface="Corbel"/>
                </a:rPr>
                <a:t>Possibility to change the contents of the already approved grants</a:t>
              </a:r>
              <a:endParaRPr lang="cs-CZ" sz="1200">
                <a:effectLst/>
                <a:latin typeface="Times New Roman"/>
                <a:ea typeface="Calibri"/>
                <a:cs typeface="Times New Roman"/>
              </a:endParaRPr>
            </a:p>
            <a:p>
              <a:pPr>
                <a:lnSpc>
                  <a:spcPct val="107000"/>
                </a:lnSpc>
                <a:spcAft>
                  <a:spcPts val="800"/>
                </a:spcAft>
              </a:pPr>
              <a:r>
                <a:rPr lang="cs-CZ" sz="1200">
                  <a:effectLst/>
                  <a:latin typeface="Times New Roman"/>
                  <a:ea typeface="Calibri"/>
                  <a:cs typeface="Times New Roman"/>
                </a:rPr>
                <a:t> </a:t>
              </a:r>
            </a:p>
          </p:txBody>
        </p:sp>
        <p:sp>
          <p:nvSpPr>
            <p:cNvPr id="34" name="Shape 12275"/>
            <p:cNvSpPr/>
            <p:nvPr/>
          </p:nvSpPr>
          <p:spPr>
            <a:xfrm>
              <a:off x="1910334" y="4356354"/>
              <a:ext cx="83820" cy="83820"/>
            </a:xfrm>
            <a:custGeom>
              <a:avLst/>
              <a:gdLst/>
              <a:ahLst/>
              <a:cxnLst/>
              <a:rect l="0" t="0" r="0" b="0"/>
              <a:pathLst>
                <a:path w="83820" h="83820">
                  <a:moveTo>
                    <a:pt x="0" y="0"/>
                  </a:moveTo>
                  <a:lnTo>
                    <a:pt x="83820" y="0"/>
                  </a:lnTo>
                  <a:lnTo>
                    <a:pt x="83820" y="83820"/>
                  </a:lnTo>
                  <a:lnTo>
                    <a:pt x="0" y="83820"/>
                  </a:lnTo>
                  <a:lnTo>
                    <a:pt x="0" y="0"/>
                  </a:lnTo>
                </a:path>
              </a:pathLst>
            </a:custGeom>
            <a:ln w="0" cap="flat">
              <a:round/>
            </a:ln>
          </p:spPr>
          <p:style>
            <a:lnRef idx="0">
              <a:srgbClr val="000000">
                <a:alpha val="0"/>
              </a:srgbClr>
            </a:lnRef>
            <a:fillRef idx="1">
              <a:srgbClr val="FAB900"/>
            </a:fillRef>
            <a:effectRef idx="0">
              <a:scrgbClr r="0" g="0" b="0"/>
            </a:effectRef>
            <a:fontRef idx="none"/>
          </p:style>
          <p:txBody>
            <a:bodyPr/>
            <a:lstStyle/>
            <a:p>
              <a:endParaRPr lang="cs-CZ"/>
            </a:p>
          </p:txBody>
        </p:sp>
        <p:sp>
          <p:nvSpPr>
            <p:cNvPr id="35" name="Shape 1340"/>
            <p:cNvSpPr/>
            <p:nvPr/>
          </p:nvSpPr>
          <p:spPr>
            <a:xfrm>
              <a:off x="1910334" y="4356354"/>
              <a:ext cx="83820" cy="83820"/>
            </a:xfrm>
            <a:custGeom>
              <a:avLst/>
              <a:gdLst/>
              <a:ahLst/>
              <a:cxnLst/>
              <a:rect l="0" t="0" r="0" b="0"/>
              <a:pathLst>
                <a:path w="83820" h="83820">
                  <a:moveTo>
                    <a:pt x="0" y="83820"/>
                  </a:moveTo>
                  <a:lnTo>
                    <a:pt x="83820" y="83820"/>
                  </a:lnTo>
                  <a:lnTo>
                    <a:pt x="83820" y="0"/>
                  </a:lnTo>
                  <a:lnTo>
                    <a:pt x="0" y="0"/>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36" name="Rectangle 1341"/>
            <p:cNvSpPr/>
            <p:nvPr/>
          </p:nvSpPr>
          <p:spPr>
            <a:xfrm>
              <a:off x="2031746" y="4329763"/>
              <a:ext cx="6519589" cy="205166"/>
            </a:xfrm>
            <a:prstGeom prst="rect">
              <a:avLst/>
            </a:prstGeom>
            <a:ln>
              <a:noFill/>
            </a:ln>
          </p:spPr>
          <p:txBody>
            <a:bodyPr vert="horz" lIns="0" tIns="0" rIns="0" bIns="0" rtlCol="0">
              <a:noAutofit/>
            </a:bodyPr>
            <a:lstStyle/>
            <a:p>
              <a:pPr>
                <a:lnSpc>
                  <a:spcPct val="107000"/>
                </a:lnSpc>
                <a:spcAft>
                  <a:spcPts val="800"/>
                </a:spcAft>
              </a:pPr>
              <a:r>
                <a:rPr lang="cs-CZ" sz="1200">
                  <a:solidFill>
                    <a:srgbClr val="595959"/>
                  </a:solidFill>
                  <a:effectLst/>
                  <a:latin typeface="Corbel"/>
                  <a:ea typeface="Corbel"/>
                  <a:cs typeface="Corbel"/>
                </a:rPr>
                <a:t>Launch of the grant schemes to support online formats in culture and arts</a:t>
              </a:r>
              <a:endParaRPr lang="cs-CZ" sz="1200">
                <a:effectLst/>
                <a:latin typeface="Times New Roman"/>
                <a:ea typeface="Calibri"/>
                <a:cs typeface="Times New Roman"/>
              </a:endParaRPr>
            </a:p>
            <a:p>
              <a:pPr>
                <a:lnSpc>
                  <a:spcPct val="107000"/>
                </a:lnSpc>
                <a:spcAft>
                  <a:spcPts val="800"/>
                </a:spcAft>
              </a:pPr>
              <a:r>
                <a:rPr lang="cs-CZ" sz="1200">
                  <a:effectLst/>
                  <a:latin typeface="Times New Roman"/>
                  <a:ea typeface="Calibri"/>
                  <a:cs typeface="Times New Roman"/>
                </a:rPr>
                <a:t> </a:t>
              </a:r>
            </a:p>
          </p:txBody>
        </p:sp>
        <p:sp>
          <p:nvSpPr>
            <p:cNvPr id="37" name="Shape 12276"/>
            <p:cNvSpPr/>
            <p:nvPr/>
          </p:nvSpPr>
          <p:spPr>
            <a:xfrm>
              <a:off x="1910334" y="4543806"/>
              <a:ext cx="83820" cy="82296"/>
            </a:xfrm>
            <a:custGeom>
              <a:avLst/>
              <a:gdLst/>
              <a:ahLst/>
              <a:cxnLst/>
              <a:rect l="0" t="0" r="0" b="0"/>
              <a:pathLst>
                <a:path w="83820" h="82296">
                  <a:moveTo>
                    <a:pt x="0" y="0"/>
                  </a:moveTo>
                  <a:lnTo>
                    <a:pt x="83820" y="0"/>
                  </a:lnTo>
                  <a:lnTo>
                    <a:pt x="83820" y="82296"/>
                  </a:lnTo>
                  <a:lnTo>
                    <a:pt x="0" y="82296"/>
                  </a:lnTo>
                  <a:lnTo>
                    <a:pt x="0" y="0"/>
                  </a:lnTo>
                </a:path>
              </a:pathLst>
            </a:custGeom>
            <a:ln w="0" cap="flat">
              <a:round/>
            </a:ln>
          </p:spPr>
          <p:style>
            <a:lnRef idx="0">
              <a:srgbClr val="000000">
                <a:alpha val="0"/>
              </a:srgbClr>
            </a:lnRef>
            <a:fillRef idx="1">
              <a:srgbClr val="90BB23"/>
            </a:fillRef>
            <a:effectRef idx="0">
              <a:scrgbClr r="0" g="0" b="0"/>
            </a:effectRef>
            <a:fontRef idx="none"/>
          </p:style>
          <p:txBody>
            <a:bodyPr/>
            <a:lstStyle/>
            <a:p>
              <a:endParaRPr lang="cs-CZ"/>
            </a:p>
          </p:txBody>
        </p:sp>
        <p:sp>
          <p:nvSpPr>
            <p:cNvPr id="38" name="Shape 1343"/>
            <p:cNvSpPr/>
            <p:nvPr/>
          </p:nvSpPr>
          <p:spPr>
            <a:xfrm>
              <a:off x="1910334" y="4543806"/>
              <a:ext cx="83820" cy="82296"/>
            </a:xfrm>
            <a:custGeom>
              <a:avLst/>
              <a:gdLst/>
              <a:ahLst/>
              <a:cxnLst/>
              <a:rect l="0" t="0" r="0" b="0"/>
              <a:pathLst>
                <a:path w="83820" h="82296">
                  <a:moveTo>
                    <a:pt x="0" y="82296"/>
                  </a:moveTo>
                  <a:lnTo>
                    <a:pt x="83820" y="82296"/>
                  </a:lnTo>
                  <a:lnTo>
                    <a:pt x="83820" y="0"/>
                  </a:lnTo>
                  <a:lnTo>
                    <a:pt x="0" y="0"/>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39" name="Rectangle 1344"/>
            <p:cNvSpPr/>
            <p:nvPr/>
          </p:nvSpPr>
          <p:spPr>
            <a:xfrm>
              <a:off x="2031746" y="4515945"/>
              <a:ext cx="1564174" cy="205166"/>
            </a:xfrm>
            <a:prstGeom prst="rect">
              <a:avLst/>
            </a:prstGeom>
            <a:ln>
              <a:noFill/>
            </a:ln>
          </p:spPr>
          <p:txBody>
            <a:bodyPr vert="horz" lIns="0" tIns="0" rIns="0" bIns="0" rtlCol="0">
              <a:noAutofit/>
            </a:bodyPr>
            <a:lstStyle/>
            <a:p>
              <a:pPr>
                <a:lnSpc>
                  <a:spcPct val="107000"/>
                </a:lnSpc>
                <a:spcAft>
                  <a:spcPts val="800"/>
                </a:spcAft>
              </a:pPr>
              <a:r>
                <a:rPr lang="cs-CZ" sz="1200">
                  <a:solidFill>
                    <a:srgbClr val="595959"/>
                  </a:solidFill>
                  <a:effectLst/>
                  <a:latin typeface="Corbel"/>
                  <a:ea typeface="Corbel"/>
                  <a:cs typeface="Corbel"/>
                </a:rPr>
                <a:t>Salary fees</a:t>
              </a:r>
              <a:endParaRPr lang="cs-CZ" sz="1200">
                <a:effectLst/>
                <a:latin typeface="Times New Roman"/>
                <a:ea typeface="Calibri"/>
                <a:cs typeface="Times New Roman"/>
              </a:endParaRPr>
            </a:p>
          </p:txBody>
        </p:sp>
        <p:sp>
          <p:nvSpPr>
            <p:cNvPr id="40" name="Shape 12277"/>
            <p:cNvSpPr/>
            <p:nvPr/>
          </p:nvSpPr>
          <p:spPr>
            <a:xfrm>
              <a:off x="1910334" y="4729734"/>
              <a:ext cx="83820" cy="83820"/>
            </a:xfrm>
            <a:custGeom>
              <a:avLst/>
              <a:gdLst/>
              <a:ahLst/>
              <a:cxnLst/>
              <a:rect l="0" t="0" r="0" b="0"/>
              <a:pathLst>
                <a:path w="83820" h="83820">
                  <a:moveTo>
                    <a:pt x="0" y="0"/>
                  </a:moveTo>
                  <a:lnTo>
                    <a:pt x="83820" y="0"/>
                  </a:lnTo>
                  <a:lnTo>
                    <a:pt x="83820" y="83820"/>
                  </a:lnTo>
                  <a:lnTo>
                    <a:pt x="0" y="83820"/>
                  </a:lnTo>
                  <a:lnTo>
                    <a:pt x="0" y="0"/>
                  </a:lnTo>
                </a:path>
              </a:pathLst>
            </a:custGeom>
            <a:ln w="0" cap="flat">
              <a:round/>
            </a:ln>
          </p:spPr>
          <p:style>
            <a:lnRef idx="0">
              <a:srgbClr val="000000">
                <a:alpha val="0"/>
              </a:srgbClr>
            </a:lnRef>
            <a:fillRef idx="1">
              <a:srgbClr val="EE7008"/>
            </a:fillRef>
            <a:effectRef idx="0">
              <a:scrgbClr r="0" g="0" b="0"/>
            </a:effectRef>
            <a:fontRef idx="none"/>
          </p:style>
          <p:txBody>
            <a:bodyPr/>
            <a:lstStyle/>
            <a:p>
              <a:endParaRPr lang="cs-CZ"/>
            </a:p>
          </p:txBody>
        </p:sp>
        <p:sp>
          <p:nvSpPr>
            <p:cNvPr id="41" name="Shape 1346"/>
            <p:cNvSpPr/>
            <p:nvPr/>
          </p:nvSpPr>
          <p:spPr>
            <a:xfrm>
              <a:off x="1910334" y="4729734"/>
              <a:ext cx="83820" cy="83820"/>
            </a:xfrm>
            <a:custGeom>
              <a:avLst/>
              <a:gdLst/>
              <a:ahLst/>
              <a:cxnLst/>
              <a:rect l="0" t="0" r="0" b="0"/>
              <a:pathLst>
                <a:path w="83820" h="83820">
                  <a:moveTo>
                    <a:pt x="0" y="83820"/>
                  </a:moveTo>
                  <a:lnTo>
                    <a:pt x="83820" y="83820"/>
                  </a:lnTo>
                  <a:lnTo>
                    <a:pt x="83820" y="0"/>
                  </a:lnTo>
                  <a:lnTo>
                    <a:pt x="0" y="0"/>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42" name="Rectangle 1347"/>
            <p:cNvSpPr/>
            <p:nvPr/>
          </p:nvSpPr>
          <p:spPr>
            <a:xfrm>
              <a:off x="2031746" y="4702254"/>
              <a:ext cx="5687943" cy="205166"/>
            </a:xfrm>
            <a:prstGeom prst="rect">
              <a:avLst/>
            </a:prstGeom>
            <a:ln>
              <a:noFill/>
            </a:ln>
          </p:spPr>
          <p:txBody>
            <a:bodyPr vert="horz" lIns="0" tIns="0" rIns="0" bIns="0" rtlCol="0">
              <a:noAutofit/>
            </a:bodyPr>
            <a:lstStyle/>
            <a:p>
              <a:pPr>
                <a:lnSpc>
                  <a:spcPct val="107000"/>
                </a:lnSpc>
                <a:spcAft>
                  <a:spcPts val="800"/>
                </a:spcAft>
              </a:pPr>
              <a:r>
                <a:rPr lang="cs-CZ" sz="1200">
                  <a:solidFill>
                    <a:srgbClr val="595959"/>
                  </a:solidFill>
                  <a:effectLst/>
                  <a:latin typeface="Corbel"/>
                  <a:ea typeface="Corbel"/>
                  <a:cs typeface="Corbel"/>
                </a:rPr>
                <a:t>Remission of advances on social and health insurance until 2020</a:t>
              </a:r>
              <a:endParaRPr lang="cs-CZ" sz="1200">
                <a:effectLst/>
                <a:latin typeface="Times New Roman"/>
                <a:ea typeface="Calibri"/>
                <a:cs typeface="Times New Roman"/>
              </a:endParaRPr>
            </a:p>
          </p:txBody>
        </p:sp>
        <p:sp>
          <p:nvSpPr>
            <p:cNvPr id="43" name="Shape 12278"/>
            <p:cNvSpPr/>
            <p:nvPr/>
          </p:nvSpPr>
          <p:spPr>
            <a:xfrm>
              <a:off x="1910334" y="4915663"/>
              <a:ext cx="83820" cy="83820"/>
            </a:xfrm>
            <a:custGeom>
              <a:avLst/>
              <a:gdLst/>
              <a:ahLst/>
              <a:cxnLst/>
              <a:rect l="0" t="0" r="0" b="0"/>
              <a:pathLst>
                <a:path w="83820" h="83820">
                  <a:moveTo>
                    <a:pt x="0" y="0"/>
                  </a:moveTo>
                  <a:lnTo>
                    <a:pt x="83820" y="0"/>
                  </a:lnTo>
                  <a:lnTo>
                    <a:pt x="83820" y="83820"/>
                  </a:lnTo>
                  <a:lnTo>
                    <a:pt x="0" y="83820"/>
                  </a:lnTo>
                  <a:lnTo>
                    <a:pt x="0" y="0"/>
                  </a:lnTo>
                </a:path>
              </a:pathLst>
            </a:custGeom>
            <a:ln w="0" cap="flat">
              <a:round/>
            </a:ln>
          </p:spPr>
          <p:style>
            <a:lnRef idx="0">
              <a:srgbClr val="000000">
                <a:alpha val="0"/>
              </a:srgbClr>
            </a:lnRef>
            <a:fillRef idx="1">
              <a:srgbClr val="1AB39F"/>
            </a:fillRef>
            <a:effectRef idx="0">
              <a:scrgbClr r="0" g="0" b="0"/>
            </a:effectRef>
            <a:fontRef idx="none"/>
          </p:style>
          <p:txBody>
            <a:bodyPr/>
            <a:lstStyle/>
            <a:p>
              <a:endParaRPr lang="cs-CZ"/>
            </a:p>
          </p:txBody>
        </p:sp>
        <p:sp>
          <p:nvSpPr>
            <p:cNvPr id="44" name="Shape 1349"/>
            <p:cNvSpPr/>
            <p:nvPr/>
          </p:nvSpPr>
          <p:spPr>
            <a:xfrm>
              <a:off x="1910334" y="4915663"/>
              <a:ext cx="83820" cy="83820"/>
            </a:xfrm>
            <a:custGeom>
              <a:avLst/>
              <a:gdLst/>
              <a:ahLst/>
              <a:cxnLst/>
              <a:rect l="0" t="0" r="0" b="0"/>
              <a:pathLst>
                <a:path w="83820" h="83820">
                  <a:moveTo>
                    <a:pt x="0" y="83820"/>
                  </a:moveTo>
                  <a:lnTo>
                    <a:pt x="83820" y="83820"/>
                  </a:lnTo>
                  <a:lnTo>
                    <a:pt x="83820" y="0"/>
                  </a:lnTo>
                  <a:lnTo>
                    <a:pt x="0" y="0"/>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45" name="Rectangle 1350"/>
            <p:cNvSpPr/>
            <p:nvPr/>
          </p:nvSpPr>
          <p:spPr>
            <a:xfrm>
              <a:off x="2031745" y="4915252"/>
              <a:ext cx="6312155" cy="177925"/>
            </a:xfrm>
            <a:prstGeom prst="rect">
              <a:avLst/>
            </a:prstGeom>
            <a:ln>
              <a:noFill/>
            </a:ln>
          </p:spPr>
          <p:txBody>
            <a:bodyPr vert="horz" lIns="0" tIns="0" rIns="0" bIns="0" rtlCol="0">
              <a:noAutofit/>
            </a:bodyPr>
            <a:lstStyle/>
            <a:p>
              <a:pPr>
                <a:lnSpc>
                  <a:spcPct val="107000"/>
                </a:lnSpc>
                <a:spcAft>
                  <a:spcPts val="800"/>
                </a:spcAft>
              </a:pPr>
              <a:r>
                <a:rPr lang="cs-CZ" sz="1200" dirty="0" err="1">
                  <a:solidFill>
                    <a:srgbClr val="595959"/>
                  </a:solidFill>
                  <a:effectLst/>
                  <a:latin typeface="Corbel"/>
                  <a:ea typeface="Corbel"/>
                  <a:cs typeface="Corbel"/>
                </a:rPr>
                <a:t>Compensation</a:t>
              </a:r>
              <a:r>
                <a:rPr lang="cs-CZ" sz="1200" dirty="0">
                  <a:solidFill>
                    <a:srgbClr val="595959"/>
                  </a:solidFill>
                  <a:effectLst/>
                  <a:latin typeface="Corbel"/>
                  <a:ea typeface="Corbel"/>
                  <a:cs typeface="Corbel"/>
                </a:rPr>
                <a:t> </a:t>
              </a:r>
              <a:r>
                <a:rPr lang="cs-CZ" sz="1200" dirty="0" err="1">
                  <a:solidFill>
                    <a:srgbClr val="595959"/>
                  </a:solidFill>
                  <a:effectLst/>
                  <a:latin typeface="Corbel"/>
                  <a:ea typeface="Corbel"/>
                  <a:cs typeface="Corbel"/>
                </a:rPr>
                <a:t>of</a:t>
              </a:r>
              <a:r>
                <a:rPr lang="cs-CZ" sz="1200" dirty="0">
                  <a:solidFill>
                    <a:srgbClr val="595959"/>
                  </a:solidFill>
                  <a:effectLst/>
                  <a:latin typeface="Corbel"/>
                  <a:ea typeface="Corbel"/>
                  <a:cs typeface="Corbel"/>
                </a:rPr>
                <a:t> </a:t>
              </a:r>
              <a:r>
                <a:rPr lang="cs-CZ" sz="1200" dirty="0" err="1">
                  <a:solidFill>
                    <a:srgbClr val="595959"/>
                  </a:solidFill>
                  <a:effectLst/>
                  <a:latin typeface="Corbel"/>
                  <a:ea typeface="Corbel"/>
                  <a:cs typeface="Corbel"/>
                </a:rPr>
                <a:t>the</a:t>
              </a:r>
              <a:r>
                <a:rPr lang="cs-CZ" sz="1200" dirty="0">
                  <a:solidFill>
                    <a:srgbClr val="595959"/>
                  </a:solidFill>
                  <a:effectLst/>
                  <a:latin typeface="Corbel"/>
                  <a:ea typeface="Corbel"/>
                  <a:cs typeface="Corbel"/>
                </a:rPr>
                <a:t> </a:t>
              </a:r>
              <a:r>
                <a:rPr lang="cs-CZ" sz="1200" dirty="0" err="1">
                  <a:solidFill>
                    <a:srgbClr val="595959"/>
                  </a:solidFill>
                  <a:effectLst/>
                  <a:latin typeface="Corbel"/>
                  <a:ea typeface="Corbel"/>
                  <a:cs typeface="Corbel"/>
                </a:rPr>
                <a:t>potential</a:t>
              </a:r>
              <a:r>
                <a:rPr lang="cs-CZ" sz="1200" dirty="0">
                  <a:solidFill>
                    <a:srgbClr val="595959"/>
                  </a:solidFill>
                  <a:effectLst/>
                  <a:latin typeface="Corbel"/>
                  <a:ea typeface="Corbel"/>
                  <a:cs typeface="Corbel"/>
                </a:rPr>
                <a:t> deficit in </a:t>
              </a:r>
              <a:r>
                <a:rPr lang="cs-CZ" sz="1200" dirty="0" err="1">
                  <a:solidFill>
                    <a:srgbClr val="595959"/>
                  </a:solidFill>
                  <a:effectLst/>
                  <a:latin typeface="Corbel"/>
                  <a:ea typeface="Corbel"/>
                  <a:cs typeface="Corbel"/>
                </a:rPr>
                <a:t>the</a:t>
              </a:r>
              <a:r>
                <a:rPr lang="cs-CZ" sz="1200" dirty="0">
                  <a:solidFill>
                    <a:srgbClr val="595959"/>
                  </a:solidFill>
                  <a:effectLst/>
                  <a:latin typeface="Corbel"/>
                  <a:ea typeface="Corbel"/>
                  <a:cs typeface="Corbel"/>
                </a:rPr>
                <a:t> budget </a:t>
              </a:r>
              <a:r>
                <a:rPr lang="cs-CZ" sz="1200" dirty="0" err="1">
                  <a:solidFill>
                    <a:srgbClr val="595959"/>
                  </a:solidFill>
                  <a:effectLst/>
                  <a:latin typeface="Corbel"/>
                  <a:ea typeface="Corbel"/>
                  <a:cs typeface="Corbel"/>
                </a:rPr>
                <a:t>of</a:t>
              </a:r>
              <a:r>
                <a:rPr lang="cs-CZ" sz="1200" dirty="0">
                  <a:solidFill>
                    <a:srgbClr val="595959"/>
                  </a:solidFill>
                  <a:effectLst/>
                  <a:latin typeface="Corbel"/>
                  <a:ea typeface="Corbel"/>
                  <a:cs typeface="Corbel"/>
                </a:rPr>
                <a:t> </a:t>
              </a:r>
              <a:r>
                <a:rPr lang="cs-CZ" sz="1200" dirty="0" err="1">
                  <a:solidFill>
                    <a:srgbClr val="595959"/>
                  </a:solidFill>
                  <a:effectLst/>
                  <a:latin typeface="Corbel"/>
                  <a:ea typeface="Corbel"/>
                  <a:cs typeface="Corbel"/>
                </a:rPr>
                <a:t>an</a:t>
              </a:r>
              <a:r>
                <a:rPr lang="cs-CZ" sz="1200" dirty="0">
                  <a:solidFill>
                    <a:srgbClr val="595959"/>
                  </a:solidFill>
                  <a:effectLst/>
                  <a:latin typeface="Corbel"/>
                  <a:ea typeface="Corbel"/>
                  <a:cs typeface="Corbel"/>
                </a:rPr>
                <a:t> </a:t>
              </a:r>
              <a:r>
                <a:rPr lang="cs-CZ" sz="1200" dirty="0" err="1">
                  <a:solidFill>
                    <a:srgbClr val="595959"/>
                  </a:solidFill>
                  <a:effectLst/>
                  <a:latin typeface="Corbel"/>
                  <a:ea typeface="Corbel"/>
                  <a:cs typeface="Corbel"/>
                </a:rPr>
                <a:t>organization</a:t>
              </a:r>
              <a:r>
                <a:rPr lang="cs-CZ" sz="1200" dirty="0">
                  <a:solidFill>
                    <a:srgbClr val="595959"/>
                  </a:solidFill>
                  <a:effectLst/>
                  <a:latin typeface="Corbel"/>
                  <a:ea typeface="Corbel"/>
                  <a:cs typeface="Corbel"/>
                </a:rPr>
                <a:t> </a:t>
              </a:r>
              <a:r>
                <a:rPr lang="cs-CZ" sz="1200" dirty="0" err="1">
                  <a:solidFill>
                    <a:srgbClr val="595959"/>
                  </a:solidFill>
                  <a:effectLst/>
                  <a:latin typeface="Corbel"/>
                  <a:ea typeface="Corbel"/>
                  <a:cs typeface="Corbel"/>
                </a:rPr>
                <a:t>for</a:t>
              </a:r>
              <a:r>
                <a:rPr lang="cs-CZ" sz="1200" dirty="0">
                  <a:solidFill>
                    <a:srgbClr val="595959"/>
                  </a:solidFill>
                  <a:effectLst/>
                  <a:latin typeface="Corbel"/>
                  <a:ea typeface="Corbel"/>
                  <a:cs typeface="Corbel"/>
                </a:rPr>
                <a:t> 2020</a:t>
              </a:r>
              <a:endParaRPr lang="cs-CZ" sz="1200" dirty="0">
                <a:effectLst/>
                <a:latin typeface="Times New Roman"/>
                <a:ea typeface="Calibri"/>
                <a:cs typeface="Times New Roman"/>
              </a:endParaRPr>
            </a:p>
          </p:txBody>
        </p:sp>
        <p:sp>
          <p:nvSpPr>
            <p:cNvPr id="46" name="Shape 12279"/>
            <p:cNvSpPr/>
            <p:nvPr/>
          </p:nvSpPr>
          <p:spPr>
            <a:xfrm>
              <a:off x="1910334" y="5101590"/>
              <a:ext cx="83820" cy="83820"/>
            </a:xfrm>
            <a:custGeom>
              <a:avLst/>
              <a:gdLst/>
              <a:ahLst/>
              <a:cxnLst/>
              <a:rect l="0" t="0" r="0" b="0"/>
              <a:pathLst>
                <a:path w="83820" h="83820">
                  <a:moveTo>
                    <a:pt x="0" y="0"/>
                  </a:moveTo>
                  <a:lnTo>
                    <a:pt x="83820" y="0"/>
                  </a:lnTo>
                  <a:lnTo>
                    <a:pt x="83820" y="83820"/>
                  </a:lnTo>
                  <a:lnTo>
                    <a:pt x="0" y="83820"/>
                  </a:lnTo>
                  <a:lnTo>
                    <a:pt x="0" y="0"/>
                  </a:lnTo>
                </a:path>
              </a:pathLst>
            </a:custGeom>
            <a:ln w="0" cap="flat">
              <a:round/>
            </a:ln>
          </p:spPr>
          <p:style>
            <a:lnRef idx="0">
              <a:srgbClr val="000000">
                <a:alpha val="0"/>
              </a:srgbClr>
            </a:lnRef>
            <a:fillRef idx="1">
              <a:srgbClr val="D5393D"/>
            </a:fillRef>
            <a:effectRef idx="0">
              <a:scrgbClr r="0" g="0" b="0"/>
            </a:effectRef>
            <a:fontRef idx="none"/>
          </p:style>
          <p:txBody>
            <a:bodyPr/>
            <a:lstStyle/>
            <a:p>
              <a:endParaRPr lang="cs-CZ"/>
            </a:p>
          </p:txBody>
        </p:sp>
        <p:sp>
          <p:nvSpPr>
            <p:cNvPr id="47" name="Shape 1352"/>
            <p:cNvSpPr/>
            <p:nvPr/>
          </p:nvSpPr>
          <p:spPr>
            <a:xfrm>
              <a:off x="1910334" y="5101590"/>
              <a:ext cx="83820" cy="83820"/>
            </a:xfrm>
            <a:custGeom>
              <a:avLst/>
              <a:gdLst/>
              <a:ahLst/>
              <a:cxnLst/>
              <a:rect l="0" t="0" r="0" b="0"/>
              <a:pathLst>
                <a:path w="83820" h="83820">
                  <a:moveTo>
                    <a:pt x="0" y="83820"/>
                  </a:moveTo>
                  <a:lnTo>
                    <a:pt x="83820" y="83820"/>
                  </a:lnTo>
                  <a:lnTo>
                    <a:pt x="83820" y="0"/>
                  </a:lnTo>
                  <a:lnTo>
                    <a:pt x="0" y="0"/>
                  </a:lnTo>
                  <a:close/>
                </a:path>
              </a:pathLst>
            </a:custGeom>
            <a:ln w="19812" cap="flat">
              <a:round/>
            </a:ln>
          </p:spPr>
          <p:style>
            <a:lnRef idx="1">
              <a:srgbClr val="FFFFFF"/>
            </a:lnRef>
            <a:fillRef idx="0">
              <a:srgbClr val="000000">
                <a:alpha val="0"/>
              </a:srgbClr>
            </a:fillRef>
            <a:effectRef idx="0">
              <a:scrgbClr r="0" g="0" b="0"/>
            </a:effectRef>
            <a:fontRef idx="none"/>
          </p:style>
          <p:txBody>
            <a:bodyPr/>
            <a:lstStyle/>
            <a:p>
              <a:endParaRPr lang="cs-CZ"/>
            </a:p>
          </p:txBody>
        </p:sp>
        <p:sp>
          <p:nvSpPr>
            <p:cNvPr id="48" name="Rectangle 1353"/>
            <p:cNvSpPr/>
            <p:nvPr/>
          </p:nvSpPr>
          <p:spPr>
            <a:xfrm>
              <a:off x="2031746" y="5074669"/>
              <a:ext cx="3233546" cy="205166"/>
            </a:xfrm>
            <a:prstGeom prst="rect">
              <a:avLst/>
            </a:prstGeom>
            <a:ln>
              <a:noFill/>
            </a:ln>
          </p:spPr>
          <p:txBody>
            <a:bodyPr vert="horz" lIns="0" tIns="0" rIns="0" bIns="0" rtlCol="0">
              <a:noAutofit/>
            </a:bodyPr>
            <a:lstStyle/>
            <a:p>
              <a:pPr>
                <a:lnSpc>
                  <a:spcPct val="107000"/>
                </a:lnSpc>
                <a:spcAft>
                  <a:spcPts val="800"/>
                </a:spcAft>
              </a:pPr>
              <a:r>
                <a:rPr lang="cs-CZ" sz="1200">
                  <a:solidFill>
                    <a:srgbClr val="595959"/>
                  </a:solidFill>
                  <a:effectLst/>
                  <a:latin typeface="Corbel"/>
                  <a:ea typeface="Corbel"/>
                  <a:cs typeface="Corbel"/>
                </a:rPr>
                <a:t>Repetition of the lump sum of 25,000 CZK</a:t>
              </a:r>
              <a:endParaRPr lang="cs-CZ" sz="1200">
                <a:effectLst/>
                <a:latin typeface="Times New Roman"/>
                <a:ea typeface="Calibri"/>
                <a:cs typeface="Times New Roman"/>
              </a:endParaRPr>
            </a:p>
          </p:txBody>
        </p:sp>
        <p:sp>
          <p:nvSpPr>
            <p:cNvPr id="49" name="Shape 1354"/>
            <p:cNvSpPr/>
            <p:nvPr/>
          </p:nvSpPr>
          <p:spPr>
            <a:xfrm>
              <a:off x="0" y="595884"/>
              <a:ext cx="8311896" cy="4710684"/>
            </a:xfrm>
            <a:custGeom>
              <a:avLst/>
              <a:gdLst/>
              <a:ahLst/>
              <a:cxnLst/>
              <a:rect l="0" t="0" r="0" b="0"/>
              <a:pathLst>
                <a:path w="8311896" h="4710684">
                  <a:moveTo>
                    <a:pt x="0" y="4710684"/>
                  </a:moveTo>
                  <a:lnTo>
                    <a:pt x="8311896" y="4710684"/>
                  </a:lnTo>
                  <a:lnTo>
                    <a:pt x="8311896" y="0"/>
                  </a:lnTo>
                  <a:lnTo>
                    <a:pt x="0" y="0"/>
                  </a:lnTo>
                  <a:close/>
                </a:path>
              </a:pathLst>
            </a:custGeom>
            <a:ln w="9144" cap="flat">
              <a:round/>
            </a:ln>
          </p:spPr>
          <p:style>
            <a:lnRef idx="1">
              <a:srgbClr val="D9D9D9"/>
            </a:lnRef>
            <a:fillRef idx="0">
              <a:srgbClr val="000000">
                <a:alpha val="0"/>
              </a:srgbClr>
            </a:fillRef>
            <a:effectRef idx="0">
              <a:scrgbClr r="0" g="0" b="0"/>
            </a:effectRef>
            <a:fontRef idx="none"/>
          </p:style>
          <p:txBody>
            <a:bodyPr/>
            <a:lstStyle/>
            <a:p>
              <a:endParaRPr lang="cs-CZ"/>
            </a:p>
          </p:txBody>
        </p:sp>
      </p:grpSp>
    </p:spTree>
    <p:extLst>
      <p:ext uri="{BB962C8B-B14F-4D97-AF65-F5344CB8AC3E}">
        <p14:creationId xmlns:p14="http://schemas.microsoft.com/office/powerpoint/2010/main" val="3817174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CC511A-7CAD-E844-9A2F-4126561F26EC}"/>
              </a:ext>
            </a:extLst>
          </p:cNvPr>
          <p:cNvSpPr>
            <a:spLocks noGrp="1"/>
          </p:cNvSpPr>
          <p:nvPr>
            <p:ph type="title"/>
          </p:nvPr>
        </p:nvSpPr>
        <p:spPr/>
        <p:txBody>
          <a:bodyPr/>
          <a:lstStyle/>
          <a:p>
            <a:r>
              <a:rPr lang="en-US" dirty="0"/>
              <a:t>OUTCOMES:</a:t>
            </a:r>
            <a:br>
              <a:rPr lang="en-US" dirty="0"/>
            </a:br>
            <a:r>
              <a:rPr lang="en-US" dirty="0"/>
              <a:t/>
            </a:r>
            <a:br>
              <a:rPr lang="en-US" dirty="0"/>
            </a:br>
            <a:r>
              <a:rPr lang="en-US" dirty="0"/>
              <a:t>MUSIC</a:t>
            </a:r>
            <a:r>
              <a:rPr lang="cs-CZ" dirty="0"/>
              <a:t/>
            </a:r>
            <a:br>
              <a:rPr lang="cs-CZ" dirty="0"/>
            </a:br>
            <a:endParaRPr lang="x-none" dirty="0"/>
          </a:p>
        </p:txBody>
      </p:sp>
      <p:graphicFrame>
        <p:nvGraphicFramePr>
          <p:cNvPr id="5" name="Chart 2">
            <a:extLst>
              <a:ext uri="{FF2B5EF4-FFF2-40B4-BE49-F238E27FC236}">
                <a16:creationId xmlns="" xmlns:xdr="http://schemas.openxmlformats.org/drawingml/2006/spreadsheetDrawing" xmlns:a16="http://schemas.microsoft.com/office/drawing/2014/main" xmlns:lc="http://schemas.openxmlformats.org/drawingml/2006/lockedCanvas" id="{FEF01754-E974-8C42-BF17-8B2B5DA3E33F}"/>
              </a:ext>
            </a:extLst>
          </p:cNvPr>
          <p:cNvGraphicFramePr>
            <a:graphicFrameLocks/>
          </p:cNvGraphicFramePr>
          <p:nvPr>
            <p:extLst>
              <p:ext uri="{D42A27DB-BD31-4B8C-83A1-F6EECF244321}">
                <p14:modId xmlns:p14="http://schemas.microsoft.com/office/powerpoint/2010/main" val="143608251"/>
              </p:ext>
            </p:extLst>
          </p:nvPr>
        </p:nvGraphicFramePr>
        <p:xfrm>
          <a:off x="3885976" y="1191120"/>
          <a:ext cx="7721600" cy="4533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6638256"/>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{A72442C2-4EFD-B04C-9A35-ADF747F41CD6}tf10001124</Template>
  <TotalTime>1706</TotalTime>
  <Words>884</Words>
  <Application>Microsoft Office PowerPoint</Application>
  <PresentationFormat>Vlastní</PresentationFormat>
  <Paragraphs>200</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Frame</vt:lpstr>
      <vt:lpstr>Mapping the short-term impacts of the extraordinary measures related to the COVID-19 pandemic</vt:lpstr>
      <vt:lpstr>INTRODUCTION </vt:lpstr>
      <vt:lpstr>RESEARCH FEATURES </vt:lpstr>
      <vt:lpstr>RESEARCH FEATURES </vt:lpstr>
      <vt:lpstr>METHODOLOGY </vt:lpstr>
      <vt:lpstr>OUTCOMES:  VISUAL ARTS </vt:lpstr>
      <vt:lpstr>OUTCOMES:  VISUAL ARTS</vt:lpstr>
      <vt:lpstr>OUTCOMES:  VISUAL ARTS</vt:lpstr>
      <vt:lpstr>OUTCOMES:  MUSIC </vt:lpstr>
      <vt:lpstr>OUTCOMES:  MUSIC</vt:lpstr>
      <vt:lpstr>OUTCOMES:  THEATRE </vt:lpstr>
      <vt:lpstr>OUTCOMES:  THEATRE</vt:lpstr>
      <vt:lpstr>OUTCOMES:  THEATRE</vt:lpstr>
      <vt:lpstr>Future?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Mapování dopadů koronaviru na kulturní sektor</dc:title>
  <dc:creator>Marek Prokůpek</dc:creator>
  <cp:lastModifiedBy>Purkrábková Luisa</cp:lastModifiedBy>
  <cp:revision>22</cp:revision>
  <dcterms:created xsi:type="dcterms:W3CDTF">2020-12-07T16:02:07Z</dcterms:created>
  <dcterms:modified xsi:type="dcterms:W3CDTF">2021-02-15T14:26:04Z</dcterms:modified>
</cp:coreProperties>
</file>